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sldIdLst>
    <p:sldId id="256" r:id="rId5"/>
    <p:sldId id="257" r:id="rId6"/>
    <p:sldId id="258" r:id="rId7"/>
    <p:sldId id="262" r:id="rId8"/>
    <p:sldId id="279" r:id="rId9"/>
    <p:sldId id="259" r:id="rId10"/>
    <p:sldId id="260" r:id="rId11"/>
    <p:sldId id="261" r:id="rId12"/>
    <p:sldId id="264" r:id="rId13"/>
    <p:sldId id="265" r:id="rId14"/>
    <p:sldId id="263" r:id="rId15"/>
    <p:sldId id="266" r:id="rId16"/>
    <p:sldId id="282" r:id="rId17"/>
    <p:sldId id="277" r:id="rId18"/>
    <p:sldId id="280" r:id="rId19"/>
    <p:sldId id="285" r:id="rId20"/>
    <p:sldId id="286" r:id="rId21"/>
    <p:sldId id="269" r:id="rId22"/>
    <p:sldId id="283" r:id="rId23"/>
    <p:sldId id="284" r:id="rId24"/>
    <p:sldId id="272" r:id="rId25"/>
    <p:sldId id="273" r:id="rId26"/>
    <p:sldId id="274" r:id="rId27"/>
    <p:sldId id="278" r:id="rId28"/>
    <p:sldId id="27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A3A33-A8D2-4BDE-95B1-5800EB843067}" type="datetimeFigureOut">
              <a:rPr lang="en-CA" smtClean="0"/>
              <a:t>2023-04-12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1921D3-3665-4F52-8DE5-DC3679B0DC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7732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Rural != natural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7867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Explain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951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Individual level </a:t>
            </a:r>
            <a:r>
              <a:rPr lang="en-CA" err="1"/>
              <a:t>tradeoffs</a:t>
            </a:r>
            <a:r>
              <a:rPr lang="en-CA"/>
              <a:t> =&gt; </a:t>
            </a:r>
            <a:r>
              <a:rPr lang="en-CA" err="1"/>
              <a:t>tradeoff</a:t>
            </a:r>
            <a:r>
              <a:rPr lang="en-CA"/>
              <a:t> changes with social behavior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928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err="1"/>
              <a:t>Prediciton</a:t>
            </a:r>
            <a:r>
              <a:rPr lang="en-CA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1601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Make image with behaviors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7741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Explain plots first, then bring in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5537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3665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9711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88DBC-39E1-7262-7552-2E85405E3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361F9-13CC-A94E-16DD-0DC901FCAB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CC670-9550-98B9-380E-5D522B361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2023-04-12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48607-F038-7B74-6C6E-F5D272E1E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F5F09-1865-938F-9431-C6E29C229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5811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D297B-0730-3F1D-0A98-3E01092D1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330ACC-82BC-5173-E82E-872A22DDC4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F3208-0CD7-8059-9452-06C0549C9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2023-04-12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15A81-0077-3BAB-ECDF-2BA1CBFEE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76F62-0CE5-CABA-1AEF-72671DABB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4906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BE566B-5087-AFF6-C71C-0A627DFA40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B38E5C-D351-0144-BD69-B6DA745EB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7850D-C5D7-0B3E-9247-FC9F63305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2023-04-12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AD845-2686-8D3A-F3F4-00ADA6670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E00DD-624C-5570-BCA6-8914952C7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9562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F002F-2B87-B78B-6A59-107EE56CA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76B58-E075-D154-4F1A-5B864E331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47713-E5E2-2FE7-0E5C-5D158533A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2023-04-12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F63E2-D990-464A-EBC3-7C647A76F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C188E-A8BD-4DEC-A8AE-82D6A2626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578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D350F-718C-C9F5-83B3-DD5F7F938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ABA83-159F-F027-E72E-7583D0A55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1F52D-E383-8981-7DA5-4FDABD92E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2023-04-12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0A520-6A8D-AA44-47AC-C92AD1B60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B02AB-68DD-F7A4-C75E-466AE4AF5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8322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0DC91-099D-1CC4-1936-4A24697D8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D20DA-E3EE-CDB1-13B3-ACD6D9FC8D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4F77EB-1C90-4D77-D3C5-2D4BB2854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A3D3F9-5A19-78F3-6CBA-31F86C094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2023-04-12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70495C-AEBD-2334-861E-3BB754D70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94D6B0-E0CD-6816-EF5E-EBFEE4F40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7056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91B3D-08B8-D3B6-CA32-DBFADB355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6C060-CFC6-CA1C-9A3B-DA5EE3614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D9F19E-A22F-6295-3E10-934FB7D30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55EB3C-F2E6-543F-95BF-974148FD4F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922FD6-ED50-1B28-106F-632A8DC8A6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DABA0A-D888-6811-A292-97BAE2DA3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2023-04-12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5B2D16-B844-7DEF-0A7C-0F6DFD385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AB983F-0ECD-0BDE-22C7-88BC361F1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6230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4DFED-B381-F4B4-007F-AFF0446B6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C0C76D-6170-97E5-B37E-CBD5175AE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2023-04-12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DD0609-6E43-4659-26CE-A121CF6CD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4315CC-64B6-AE67-322A-54185197A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5633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B741A4-0B60-1AD6-4330-C47EE858E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2023-04-12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440126-BB12-79AE-23FA-BC6AC03D7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EDC5C-6C5E-A4C3-DA3E-A1D6E4A9C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566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0FA95-09E9-C867-5093-48353F7BD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D3CF2-0BA2-A489-66FF-0439B8A92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28C16-786A-E42C-7F56-8935A8F74A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009D76-CBF0-A1FE-7A62-D3E0750F4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2023-04-12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790286-786F-23A3-8490-71B995932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D2FC69-CC00-4D08-231D-850504412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5599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0D536-D694-F7C3-60CC-F37605902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714A0A-D93A-4809-2D34-5AADF29639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5410C0-EC2A-D530-5A91-290213536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3ECDF4-A9DA-8637-E077-8EC3584AB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2023-04-12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9A972D-3B4C-644F-D75E-22964A5DF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095021-09B0-A104-CA5F-667F6393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786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6E07CA-CD62-8579-A1E0-26C244F4D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5F532-FFE3-E845-26B9-44522BC58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17932-D824-A45D-8657-CCF67C9F75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76EA9-BF5D-4475-BA4C-ABCFBE2CEB1C}" type="datetimeFigureOut">
              <a:rPr lang="en-CA" smtClean="0"/>
              <a:t>2023-04-12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97E09-F74C-827D-7E08-3B4BAE1B10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AC5E3-8722-0863-3BA9-9602E65A8C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1999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102FE-A49A-314A-72C4-99EC39B94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06108"/>
          </a:xfrm>
        </p:spPr>
        <p:txBody>
          <a:bodyPr>
            <a:normAutofit/>
          </a:bodyPr>
          <a:lstStyle/>
          <a:p>
            <a:r>
              <a:rPr lang="en-CA"/>
              <a:t>Heads Up!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3EDDC3-71AF-0ECB-E048-BD12B39459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28471"/>
            <a:ext cx="9144000" cy="31615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CA" sz="3600" dirty="0"/>
              <a:t>Social Vigilance </a:t>
            </a:r>
            <a:r>
              <a:rPr lang="fr-CA" sz="3600" dirty="0" err="1"/>
              <a:t>Behavior</a:t>
            </a:r>
            <a:r>
              <a:rPr lang="fr-CA" sz="3600" dirty="0"/>
              <a:t> in American Crows</a:t>
            </a:r>
            <a:endParaRPr lang="fr-CA" sz="3600" dirty="0">
              <a:cs typeface="Calibri"/>
            </a:endParaRPr>
          </a:p>
          <a:p>
            <a:endParaRPr lang="en-CA" dirty="0"/>
          </a:p>
          <a:p>
            <a:r>
              <a:rPr lang="en-CA" dirty="0"/>
              <a:t>Alex Popescu</a:t>
            </a:r>
            <a:endParaRPr lang="en-CA" dirty="0">
              <a:cs typeface="Calibri"/>
            </a:endParaRPr>
          </a:p>
          <a:p>
            <a:r>
              <a:rPr lang="en-CA" dirty="0"/>
              <a:t>SQEBC 2022</a:t>
            </a:r>
            <a:endParaRPr lang="en-CA" dirty="0">
              <a:cs typeface="Calibri"/>
            </a:endParaRPr>
          </a:p>
          <a:p>
            <a:r>
              <a:rPr lang="en-CA" dirty="0"/>
              <a:t>Brock University</a:t>
            </a:r>
            <a:endParaRPr lang="en-CA" dirty="0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D659F6-F4B9-BAB8-2409-CAF8020A1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875" y="3736577"/>
            <a:ext cx="3292125" cy="31214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07A211-F257-E4FC-C439-5434DA10C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03588" cy="18549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BF0F9D-82EE-D1EB-5C85-F5093FFED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295" y="0"/>
            <a:ext cx="3071705" cy="185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08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47AE-EE25-ECBA-CEDC-AE582C7DF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Sentinels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8A3F1-6429-636E-5098-863AA068D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0307"/>
            <a:ext cx="7208520" cy="4226655"/>
          </a:xfr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>
                <a:cs typeface="Calibri"/>
              </a:rPr>
              <a:t>The </a:t>
            </a:r>
            <a:r>
              <a:rPr lang="fr-CA" dirty="0" err="1">
                <a:cs typeface="Calibri"/>
              </a:rPr>
              <a:t>sentinel</a:t>
            </a:r>
            <a:r>
              <a:rPr lang="fr-CA" dirty="0">
                <a:cs typeface="Calibri"/>
              </a:rPr>
              <a:t> (A) </a:t>
            </a:r>
            <a:r>
              <a:rPr lang="fr-CA" dirty="0" err="1">
                <a:cs typeface="Calibri"/>
              </a:rPr>
              <a:t>ensures</a:t>
            </a:r>
            <a:r>
              <a:rPr lang="fr-CA" dirty="0">
                <a:cs typeface="Calibri"/>
              </a:rPr>
              <a:t> the protection of </a:t>
            </a:r>
            <a:r>
              <a:rPr lang="fr-CA" dirty="0" err="1">
                <a:cs typeface="Calibri"/>
              </a:rPr>
              <a:t>foraging</a:t>
            </a:r>
            <a:r>
              <a:rPr lang="fr-CA" dirty="0">
                <a:cs typeface="Calibri"/>
              </a:rPr>
              <a:t> group-</a:t>
            </a:r>
            <a:r>
              <a:rPr lang="fr-CA" dirty="0" err="1">
                <a:cs typeface="Calibri"/>
              </a:rPr>
              <a:t>members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through</a:t>
            </a:r>
            <a:r>
              <a:rPr lang="fr-CA" dirty="0">
                <a:cs typeface="Calibri"/>
              </a:rPr>
              <a:t> constant vigilance.</a:t>
            </a: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r>
              <a:rPr lang="fr-CA" dirty="0" err="1">
                <a:cs typeface="Calibri"/>
              </a:rPr>
              <a:t>Costly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behavior</a:t>
            </a:r>
            <a:r>
              <a:rPr lang="fr-CA" dirty="0">
                <a:cs typeface="Calibri"/>
              </a:rPr>
              <a:t> to the </a:t>
            </a:r>
            <a:r>
              <a:rPr lang="fr-CA" dirty="0" err="1">
                <a:cs typeface="Calibri"/>
              </a:rPr>
              <a:t>sentinel</a:t>
            </a:r>
            <a:r>
              <a:rPr lang="fr-CA" dirty="0">
                <a:cs typeface="Calibri"/>
              </a:rPr>
              <a:t>, but </a:t>
            </a:r>
            <a:r>
              <a:rPr lang="fr-CA" dirty="0" err="1">
                <a:cs typeface="Calibri"/>
              </a:rPr>
              <a:t>very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beneficial</a:t>
            </a:r>
            <a:r>
              <a:rPr lang="fr-CA" dirty="0">
                <a:cs typeface="Calibri"/>
              </a:rPr>
              <a:t> to </a:t>
            </a:r>
            <a:r>
              <a:rPr lang="fr-CA" dirty="0" err="1">
                <a:cs typeface="Calibri"/>
              </a:rPr>
              <a:t>foragers</a:t>
            </a:r>
            <a:r>
              <a:rPr lang="fr-CA" dirty="0">
                <a:cs typeface="Calibri"/>
              </a:rPr>
              <a:t>.</a:t>
            </a: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50340EC-DFA1-4034-BACF-5062AA3A9A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1" t="4675" r="3773" b="2478"/>
          <a:stretch/>
        </p:blipFill>
        <p:spPr>
          <a:xfrm>
            <a:off x="8368937" y="1950308"/>
            <a:ext cx="2984863" cy="42266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174EE6F-CFD9-16AF-2FEC-5CBFF16583AB}"/>
              </a:ext>
            </a:extLst>
          </p:cNvPr>
          <p:cNvSpPr txBox="1"/>
          <p:nvPr/>
        </p:nvSpPr>
        <p:spPr>
          <a:xfrm>
            <a:off x="838200" y="4888753"/>
            <a:ext cx="7070164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>
                <a:cs typeface="Calibri"/>
              </a:rPr>
              <a:t>The </a:t>
            </a:r>
            <a:r>
              <a:rPr lang="fr-CA" sz="2800" dirty="0" err="1">
                <a:cs typeface="Calibri"/>
              </a:rPr>
              <a:t>presence</a:t>
            </a:r>
            <a:r>
              <a:rPr lang="fr-CA" sz="2800" dirty="0">
                <a:cs typeface="Calibri"/>
              </a:rPr>
              <a:t> of a </a:t>
            </a:r>
            <a:r>
              <a:rPr lang="fr-CA" sz="2800" dirty="0" err="1">
                <a:cs typeface="Calibri"/>
              </a:rPr>
              <a:t>sentinel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is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expected</a:t>
            </a:r>
            <a:r>
              <a:rPr lang="fr-CA" sz="2800" dirty="0">
                <a:cs typeface="Calibri"/>
              </a:rPr>
              <a:t> to </a:t>
            </a:r>
            <a:r>
              <a:rPr lang="fr-CA" sz="2800" dirty="0" err="1">
                <a:cs typeface="Calibri"/>
              </a:rPr>
              <a:t>reduce</a:t>
            </a:r>
            <a:r>
              <a:rPr lang="fr-CA" sz="2800" dirty="0">
                <a:cs typeface="Calibri"/>
              </a:rPr>
              <a:t> the vigilance of </a:t>
            </a:r>
            <a:r>
              <a:rPr lang="fr-CA" sz="2800" dirty="0" err="1">
                <a:cs typeface="Calibri"/>
              </a:rPr>
              <a:t>foragers</a:t>
            </a:r>
            <a:r>
              <a:rPr lang="fr-CA" sz="2800" dirty="0">
                <a:cs typeface="Calibri"/>
              </a:rPr>
              <a:t>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D817816-D5B8-9D36-3846-50EBA29BC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45820"/>
            <a:ext cx="7208520" cy="31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3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AF9EB-6AED-996C-5C52-D0360AA75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4490"/>
            <a:ext cx="10515600" cy="1325563"/>
          </a:xfrm>
        </p:spPr>
        <p:txBody>
          <a:bodyPr/>
          <a:lstStyle/>
          <a:p>
            <a:r>
              <a:rPr lang="fr-CA" dirty="0" err="1">
                <a:cs typeface="Calibri Light"/>
              </a:rPr>
              <a:t>My</a:t>
            </a:r>
            <a:r>
              <a:rPr lang="fr-CA" dirty="0">
                <a:cs typeface="Calibri Light"/>
              </a:rPr>
              <a:t>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DC1D7-E712-8B6F-C6BF-EF57DA122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6472"/>
            <a:ext cx="10515600" cy="3864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 err="1">
                <a:cs typeface="Calibri"/>
              </a:rPr>
              <a:t>Determine</a:t>
            </a:r>
            <a:r>
              <a:rPr lang="fr-CA" dirty="0">
                <a:cs typeface="Calibri"/>
              </a:rPr>
              <a:t> if an </a:t>
            </a:r>
            <a:r>
              <a:rPr lang="fr-CA" dirty="0" err="1">
                <a:cs typeface="Calibri"/>
              </a:rPr>
              <a:t>individual’s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foraging</a:t>
            </a:r>
            <a:r>
              <a:rPr lang="fr-CA" dirty="0">
                <a:cs typeface="Calibri"/>
              </a:rPr>
              <a:t> vigilance </a:t>
            </a:r>
            <a:r>
              <a:rPr lang="fr-CA" dirty="0" err="1">
                <a:cs typeface="Calibri"/>
              </a:rPr>
              <a:t>affected</a:t>
            </a:r>
            <a:r>
              <a:rPr lang="fr-CA" dirty="0">
                <a:cs typeface="Calibri"/>
              </a:rPr>
              <a:t> by the </a:t>
            </a:r>
            <a:r>
              <a:rPr lang="fr-CA" dirty="0" err="1">
                <a:cs typeface="Calibri"/>
              </a:rPr>
              <a:t>presence</a:t>
            </a:r>
            <a:r>
              <a:rPr lang="fr-CA" dirty="0">
                <a:cs typeface="Calibri"/>
              </a:rPr>
              <a:t> of a </a:t>
            </a:r>
            <a:r>
              <a:rPr lang="fr-CA" dirty="0" err="1">
                <a:cs typeface="Calibri"/>
              </a:rPr>
              <a:t>sentinel</a:t>
            </a:r>
            <a:r>
              <a:rPr lang="fr-CA" dirty="0">
                <a:cs typeface="Calibri"/>
              </a:rPr>
              <a:t> and the </a:t>
            </a:r>
            <a:r>
              <a:rPr lang="fr-CA" dirty="0" err="1">
                <a:cs typeface="Calibri"/>
              </a:rPr>
              <a:t>environment</a:t>
            </a:r>
            <a:r>
              <a:rPr lang="fr-CA" dirty="0">
                <a:cs typeface="Calibri"/>
              </a:rPr>
              <a:t> in </a:t>
            </a:r>
            <a:r>
              <a:rPr lang="fr-CA" dirty="0" err="1">
                <a:cs typeface="Calibri"/>
              </a:rPr>
              <a:t>which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it</a:t>
            </a:r>
            <a:r>
              <a:rPr lang="fr-CA" dirty="0">
                <a:cs typeface="Calibri"/>
              </a:rPr>
              <a:t> forages in.</a:t>
            </a:r>
            <a:endParaRPr lang="fr-CA" sz="2800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647340-F8A6-897D-E8C7-E037B1CD2644}"/>
              </a:ext>
            </a:extLst>
          </p:cNvPr>
          <p:cNvSpPr txBox="1"/>
          <p:nvPr/>
        </p:nvSpPr>
        <p:spPr>
          <a:xfrm>
            <a:off x="838200" y="4001294"/>
            <a:ext cx="10515600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/>
              <a:t>The </a:t>
            </a:r>
            <a:r>
              <a:rPr lang="fr-CA" sz="2800" dirty="0" err="1"/>
              <a:t>modified</a:t>
            </a:r>
            <a:r>
              <a:rPr lang="fr-CA" sz="2800" dirty="0"/>
              <a:t> use of </a:t>
            </a:r>
            <a:r>
              <a:rPr lang="fr-CA" sz="2800" dirty="0" err="1"/>
              <a:t>sentinel</a:t>
            </a:r>
            <a:r>
              <a:rPr lang="fr-CA" sz="2800" dirty="0"/>
              <a:t> </a:t>
            </a:r>
            <a:r>
              <a:rPr lang="fr-CA" sz="2800" dirty="0" err="1"/>
              <a:t>behaviors</a:t>
            </a:r>
            <a:r>
              <a:rPr lang="fr-CA" sz="2800" dirty="0"/>
              <a:t> </a:t>
            </a:r>
            <a:r>
              <a:rPr lang="fr-CA" sz="2800" dirty="0" err="1"/>
              <a:t>is</a:t>
            </a:r>
            <a:r>
              <a:rPr lang="fr-CA" sz="2800" dirty="0"/>
              <a:t> </a:t>
            </a:r>
            <a:r>
              <a:rPr lang="fr-CA" sz="2800" dirty="0" err="1"/>
              <a:t>understudied</a:t>
            </a:r>
            <a:r>
              <a:rPr lang="fr-CA" sz="2800" dirty="0"/>
              <a:t>.</a:t>
            </a:r>
            <a:endParaRPr lang="fr-CA" sz="2800" dirty="0">
              <a:cs typeface="Calibri"/>
            </a:endParaRPr>
          </a:p>
          <a:p>
            <a:r>
              <a:rPr lang="fr-CA" sz="2800" dirty="0" err="1"/>
              <a:t>Could</a:t>
            </a:r>
            <a:r>
              <a:rPr lang="fr-CA" sz="2800" dirty="0"/>
              <a:t> </a:t>
            </a:r>
            <a:r>
              <a:rPr lang="fr-CA" sz="2800" dirty="0" err="1"/>
              <a:t>explain</a:t>
            </a:r>
            <a:r>
              <a:rPr lang="fr-CA" sz="2800" dirty="0"/>
              <a:t>, in part, the </a:t>
            </a:r>
            <a:r>
              <a:rPr lang="fr-CA" sz="2800" dirty="0" err="1"/>
              <a:t>success</a:t>
            </a:r>
            <a:r>
              <a:rPr lang="fr-CA" sz="2800" dirty="0"/>
              <a:t> of American crows in </a:t>
            </a:r>
            <a:r>
              <a:rPr lang="fr-CA" sz="2800" dirty="0" err="1"/>
              <a:t>urban</a:t>
            </a:r>
            <a:r>
              <a:rPr lang="fr-CA" sz="2800" dirty="0"/>
              <a:t> areas.</a:t>
            </a:r>
            <a:endParaRPr lang="fr-CA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544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C7E66-2961-88C5-DE3C-6CB7A8939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2325"/>
            <a:ext cx="10515600" cy="1325563"/>
          </a:xfrm>
        </p:spPr>
        <p:txBody>
          <a:bodyPr/>
          <a:lstStyle/>
          <a:p>
            <a:r>
              <a:rPr lang="en-CA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1407C-ACFD-E1B8-E299-8B5A2AA9E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6629"/>
            <a:ext cx="10515600" cy="37603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CA" dirty="0"/>
              <a:t>Testing sites were selected through a community science initiative</a:t>
            </a:r>
            <a:r>
              <a:rPr lang="fr-CA" dirty="0">
                <a:cs typeface="Calibri"/>
              </a:rPr>
              <a:t>: </a:t>
            </a:r>
            <a:r>
              <a:rPr lang="fr-CA" dirty="0" err="1">
                <a:cs typeface="Calibri"/>
              </a:rPr>
              <a:t>Crowkémon</a:t>
            </a:r>
            <a:r>
              <a:rPr lang="fr-CA" dirty="0">
                <a:cs typeface="Calibri"/>
              </a:rPr>
              <a:t> Go</a:t>
            </a:r>
            <a:endParaRPr lang="fr-CA" dirty="0"/>
          </a:p>
          <a:p>
            <a:r>
              <a:rPr lang="en-CA" dirty="0"/>
              <a:t>Sites were visited regularly in the morning or evening</a:t>
            </a:r>
          </a:p>
          <a:p>
            <a:r>
              <a:rPr lang="en-CA" dirty="0"/>
              <a:t>Sites were baited using different types and amounts of food</a:t>
            </a:r>
          </a:p>
          <a:p>
            <a:r>
              <a:rPr lang="en-CA" dirty="0"/>
              <a:t>Foraging bouts were recorded from a distance and coded at a later date</a:t>
            </a: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6535571-4137-1FDA-D25D-650B65044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650186" y="401587"/>
            <a:ext cx="2171698" cy="205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30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B4691B-1030-7806-5A7D-EA9D84C25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5000"/>
              <a:t>Crowkemon Go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3F863-DB3B-098E-A036-BCDA6B3BE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CA" sz="2200" dirty="0"/>
              <a:t>Started in Jan 2022</a:t>
            </a:r>
          </a:p>
          <a:p>
            <a:pPr marL="0" indent="0">
              <a:buNone/>
            </a:pPr>
            <a:r>
              <a:rPr lang="en-CA" sz="2200" dirty="0"/>
              <a:t>Citizens across the Niagara region were invited to mark the locations of crows.</a:t>
            </a:r>
          </a:p>
          <a:p>
            <a:pPr marL="0" indent="0">
              <a:buNone/>
            </a:pPr>
            <a:endParaRPr lang="en-CA" sz="2200" dirty="0"/>
          </a:p>
          <a:p>
            <a:pPr marL="0" indent="0">
              <a:buNone/>
            </a:pPr>
            <a:endParaRPr lang="en-CA" sz="2200" dirty="0"/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3DC3528-6AC6-902E-6643-21A00ECCC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167" y="640080"/>
            <a:ext cx="6843977" cy="557784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879EF2-E3E5-B2BF-0DE9-B5BE321F5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976" y="4373992"/>
            <a:ext cx="2171698" cy="205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11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F0DC097-6BFA-5F84-3C38-F1E3AB068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27052" y="245187"/>
            <a:ext cx="3685679" cy="81778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0C7E66-2961-88C5-DE3C-6CB7A8939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2326"/>
            <a:ext cx="10515600" cy="1120028"/>
          </a:xfrm>
        </p:spPr>
        <p:txBody>
          <a:bodyPr/>
          <a:lstStyle/>
          <a:p>
            <a:r>
              <a:rPr lang="en-CA" dirty="0"/>
              <a:t>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29D5B-E8FD-991B-0ABA-0311A4BB7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73" t="91264" r="42258" b="2613"/>
          <a:stretch/>
        </p:blipFill>
        <p:spPr>
          <a:xfrm rot="10800000">
            <a:off x="2205503" y="4123588"/>
            <a:ext cx="555462" cy="53570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28E47D2-9F65-1E0A-4854-BA7A455639C0}"/>
              </a:ext>
            </a:extLst>
          </p:cNvPr>
          <p:cNvGrpSpPr/>
          <p:nvPr/>
        </p:nvGrpSpPr>
        <p:grpSpPr>
          <a:xfrm>
            <a:off x="7362706" y="1704870"/>
            <a:ext cx="2084277" cy="786413"/>
            <a:chOff x="7362706" y="1704870"/>
            <a:chExt cx="2084277" cy="7864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0B07674-8783-0D3F-7A8B-C758AC0AD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0293" y="1704870"/>
              <a:ext cx="816429" cy="78641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FD23E6-A081-9093-AFC5-E77B306B0AD8}"/>
                </a:ext>
              </a:extLst>
            </p:cNvPr>
            <p:cNvSpPr txBox="1"/>
            <p:nvPr/>
          </p:nvSpPr>
          <p:spPr>
            <a:xfrm>
              <a:off x="7362706" y="1836466"/>
              <a:ext cx="2084277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CA" sz="2800" dirty="0"/>
                <a:t>Alert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902402-BC07-DDB7-7DE0-B8397E2BCC1D}"/>
              </a:ext>
            </a:extLst>
          </p:cNvPr>
          <p:cNvGrpSpPr/>
          <p:nvPr/>
        </p:nvGrpSpPr>
        <p:grpSpPr>
          <a:xfrm>
            <a:off x="4392386" y="2378019"/>
            <a:ext cx="2429661" cy="852404"/>
            <a:chOff x="4392386" y="2378019"/>
            <a:chExt cx="2429661" cy="85240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7990FAA-37DF-91B4-FEC0-6755C758F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367"/>
            <a:stretch/>
          </p:blipFill>
          <p:spPr>
            <a:xfrm>
              <a:off x="5753257" y="2491283"/>
              <a:ext cx="1068790" cy="7391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778F2B-0B37-A663-7051-27AC921B718E}"/>
                </a:ext>
              </a:extLst>
            </p:cNvPr>
            <p:cNvSpPr txBox="1"/>
            <p:nvPr/>
          </p:nvSpPr>
          <p:spPr>
            <a:xfrm>
              <a:off x="4392386" y="2378019"/>
              <a:ext cx="2151298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CA" sz="2800" dirty="0"/>
                <a:t>Moving</a:t>
              </a:r>
              <a:endParaRPr lang="fr-CA" sz="2800" dirty="0">
                <a:cs typeface="Calibri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2D99EC8-FA42-0FBB-23DA-1E995958AA72}"/>
              </a:ext>
            </a:extLst>
          </p:cNvPr>
          <p:cNvGrpSpPr/>
          <p:nvPr/>
        </p:nvGrpSpPr>
        <p:grpSpPr>
          <a:xfrm>
            <a:off x="1763486" y="3001421"/>
            <a:ext cx="2016000" cy="1122167"/>
            <a:chOff x="1763486" y="3001421"/>
            <a:chExt cx="2016000" cy="112216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0BA0D0-1A95-CAA4-B8D2-789099E61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63056" y="3550350"/>
              <a:ext cx="816430" cy="57323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E318457-5AFD-8FB2-3EA8-6CB544600167}"/>
                </a:ext>
              </a:extLst>
            </p:cNvPr>
            <p:cNvSpPr txBox="1"/>
            <p:nvPr/>
          </p:nvSpPr>
          <p:spPr>
            <a:xfrm>
              <a:off x="1763486" y="3001421"/>
              <a:ext cx="1779810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CA" sz="2800" dirty="0" err="1"/>
                <a:t>Foraging</a:t>
              </a:r>
              <a:endParaRPr lang="fr-CA" sz="2800" dirty="0"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03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BF90-B2E3-8B1B-4A7B-49A3C4E89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6FFE2-E3A2-5F56-7DED-7F0EA4ABF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2240"/>
            <a:ext cx="10515600" cy="47647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 err="1"/>
              <a:t>Three</a:t>
            </a:r>
            <a:r>
              <a:rPr lang="fr-CA" dirty="0"/>
              <a:t> </a:t>
            </a:r>
            <a:r>
              <a:rPr lang="fr-CA" dirty="0" err="1"/>
              <a:t>measurements</a:t>
            </a:r>
            <a:r>
              <a:rPr lang="fr-CA" dirty="0"/>
              <a:t>:</a:t>
            </a:r>
            <a:endParaRPr lang="fr-CA" dirty="0">
              <a:cs typeface="Calibri"/>
            </a:endParaRPr>
          </a:p>
          <a:p>
            <a:r>
              <a:rPr lang="fr-CA" dirty="0"/>
              <a:t>The proportion of time </a:t>
            </a:r>
            <a:r>
              <a:rPr lang="fr-CA" dirty="0" err="1"/>
              <a:t>allocated</a:t>
            </a:r>
            <a:r>
              <a:rPr lang="fr-CA" dirty="0"/>
              <a:t> to </a:t>
            </a:r>
            <a:r>
              <a:rPr lang="fr-CA" dirty="0" err="1"/>
              <a:t>each</a:t>
            </a:r>
            <a:r>
              <a:rPr lang="fr-CA" dirty="0"/>
              <a:t> </a:t>
            </a:r>
            <a:r>
              <a:rPr lang="fr-CA" dirty="0" err="1"/>
              <a:t>behavior</a:t>
            </a:r>
            <a:endParaRPr lang="fr-CA" dirty="0"/>
          </a:p>
          <a:p>
            <a:r>
              <a:rPr lang="fr-CA" dirty="0"/>
              <a:t>Peck rate</a:t>
            </a:r>
            <a:endParaRPr lang="fr-CA" dirty="0">
              <a:cs typeface="Calibri"/>
            </a:endParaRPr>
          </a:p>
          <a:p>
            <a:r>
              <a:rPr lang="fr-CA" dirty="0">
                <a:cs typeface="Calibri"/>
              </a:rPr>
              <a:t>Duration of bouts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39164-6C24-82B1-7810-27F5658B6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069" y="3429000"/>
            <a:ext cx="7175862" cy="28776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A57810-D2AC-E6B6-C631-D2874ED81BFD}"/>
              </a:ext>
            </a:extLst>
          </p:cNvPr>
          <p:cNvSpPr txBox="1"/>
          <p:nvPr/>
        </p:nvSpPr>
        <p:spPr>
          <a:xfrm>
            <a:off x="1305121" y="4001294"/>
            <a:ext cx="1533329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dirty="0" err="1">
                <a:cs typeface="Calibri"/>
              </a:rPr>
              <a:t>Foraging</a:t>
            </a:r>
            <a:endParaRPr lang="fr-CA" dirty="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25F26E-3755-2607-6402-C2F9DBDE398A}"/>
              </a:ext>
            </a:extLst>
          </p:cNvPr>
          <p:cNvSpPr txBox="1"/>
          <p:nvPr/>
        </p:nvSpPr>
        <p:spPr>
          <a:xfrm>
            <a:off x="1305120" y="4608672"/>
            <a:ext cx="153332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dirty="0"/>
              <a:t>Alert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927829-BC1B-7316-0DB0-DADEC277682D}"/>
              </a:ext>
            </a:extLst>
          </p:cNvPr>
          <p:cNvSpPr txBox="1"/>
          <p:nvPr/>
        </p:nvSpPr>
        <p:spPr>
          <a:xfrm>
            <a:off x="1305121" y="5216050"/>
            <a:ext cx="1533325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dirty="0">
                <a:cs typeface="Calibri"/>
              </a:rPr>
              <a:t>Moving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E8BD3A-D0FD-2A46-93D9-8378F58E7CC3}"/>
              </a:ext>
            </a:extLst>
          </p:cNvPr>
          <p:cNvSpPr txBox="1"/>
          <p:nvPr/>
        </p:nvSpPr>
        <p:spPr>
          <a:xfrm>
            <a:off x="5344563" y="3429001"/>
            <a:ext cx="1644712" cy="201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545D5-28AE-C481-F6E5-247E3B514B04}"/>
              </a:ext>
            </a:extLst>
          </p:cNvPr>
          <p:cNvSpPr txBox="1"/>
          <p:nvPr/>
        </p:nvSpPr>
        <p:spPr>
          <a:xfrm>
            <a:off x="2359039" y="6038464"/>
            <a:ext cx="6775908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sz="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1AC898-F745-D6EC-9440-8B4F401647BE}"/>
              </a:ext>
            </a:extLst>
          </p:cNvPr>
          <p:cNvSpPr txBox="1"/>
          <p:nvPr/>
        </p:nvSpPr>
        <p:spPr>
          <a:xfrm>
            <a:off x="5746993" y="6057494"/>
            <a:ext cx="126510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519802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AA545F-A43A-7A2E-C9B6-791C8FD75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5400"/>
              <a:t>Proportion of time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785BB2-9C7C-3EAE-2358-4C4D7EA83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Contrary to my predictions, there were no significant effects!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9D5D12B6-3B5B-96AE-725F-1E8B1D41D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843" y="1297888"/>
            <a:ext cx="7784157" cy="55601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0183B8-7016-07AD-9422-96D396B3A949}"/>
              </a:ext>
            </a:extLst>
          </p:cNvPr>
          <p:cNvSpPr txBox="1"/>
          <p:nvPr/>
        </p:nvSpPr>
        <p:spPr>
          <a:xfrm rot="16200000">
            <a:off x="2136848" y="3309823"/>
            <a:ext cx="430784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400" dirty="0"/>
              <a:t>Proportion of foraging time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E93242-D218-2D4E-4172-E20D90AB89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70"/>
          <a:stretch/>
        </p:blipFill>
        <p:spPr bwMode="auto">
          <a:xfrm>
            <a:off x="6005512" y="0"/>
            <a:ext cx="1428750" cy="132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rk clipart urban park, Park urban park Transparent FREE for download ...">
            <a:extLst>
              <a:ext uri="{FF2B5EF4-FFF2-40B4-BE49-F238E27FC236}">
                <a16:creationId xmlns:a16="http://schemas.microsoft.com/office/drawing/2014/main" id="{E559B22D-BACB-4098-7CAA-855AD25D7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839" y="-335550"/>
            <a:ext cx="1978491" cy="160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DF55E20-EAC7-AA83-DD66-6A0952760EB3}"/>
              </a:ext>
            </a:extLst>
          </p:cNvPr>
          <p:cNvSpPr/>
          <p:nvPr/>
        </p:nvSpPr>
        <p:spPr>
          <a:xfrm>
            <a:off x="6654800" y="1737360"/>
            <a:ext cx="1652979" cy="4094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907570-AF37-F85A-F4EF-E8611842DFC7}"/>
              </a:ext>
            </a:extLst>
          </p:cNvPr>
          <p:cNvSpPr/>
          <p:nvPr/>
        </p:nvSpPr>
        <p:spPr>
          <a:xfrm>
            <a:off x="10193046" y="1737360"/>
            <a:ext cx="1652979" cy="4094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34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8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611CCC-09CB-DE36-C94E-D8B0BE0F5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5400" dirty="0"/>
              <a:t>Peck rate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AB8674EA-B2D2-5249-6BCC-593E32491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355" y="709277"/>
            <a:ext cx="7615225" cy="5439446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B0D15519-E84B-E68B-BCD9-E6C657956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238" y="5165398"/>
            <a:ext cx="3429000" cy="105283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Once again, contrary to my predictions, there were no significant effects!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D8E103-A923-C7CD-97A4-62B9A012F9D9}"/>
              </a:ext>
            </a:extLst>
          </p:cNvPr>
          <p:cNvSpPr/>
          <p:nvPr/>
        </p:nvSpPr>
        <p:spPr>
          <a:xfrm>
            <a:off x="6754448" y="1070919"/>
            <a:ext cx="1652979" cy="4094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F847E9-B840-D7C1-B19B-33C545B6CD5B}"/>
              </a:ext>
            </a:extLst>
          </p:cNvPr>
          <p:cNvSpPr/>
          <p:nvPr/>
        </p:nvSpPr>
        <p:spPr>
          <a:xfrm>
            <a:off x="10087574" y="1070919"/>
            <a:ext cx="1652979" cy="4094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478C71-9EBD-CBED-7A47-4FA6E44869F7}"/>
              </a:ext>
            </a:extLst>
          </p:cNvPr>
          <p:cNvSpPr txBox="1"/>
          <p:nvPr/>
        </p:nvSpPr>
        <p:spPr>
          <a:xfrm>
            <a:off x="643278" y="2753360"/>
            <a:ext cx="3255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 measurement of foraging efficiency.</a:t>
            </a:r>
          </a:p>
        </p:txBody>
      </p:sp>
    </p:spTree>
    <p:extLst>
      <p:ext uri="{BB962C8B-B14F-4D97-AF65-F5344CB8AC3E}">
        <p14:creationId xmlns:p14="http://schemas.microsoft.com/office/powerpoint/2010/main" val="19202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3AAE5-C638-C03C-3990-4316F0CAA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Bout duration</a:t>
            </a:r>
            <a:endParaRPr lang="fr-CA" dirty="0">
              <a:cs typeface="Calibri Ligh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B3AD7E-6F9F-DC5A-4E2C-C2F6F55E2AEA}"/>
              </a:ext>
            </a:extLst>
          </p:cNvPr>
          <p:cNvSpPr/>
          <p:nvPr/>
        </p:nvSpPr>
        <p:spPr>
          <a:xfrm>
            <a:off x="8160584" y="4828869"/>
            <a:ext cx="918575" cy="4175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Chart, box and whisker chart&#10;&#10;Description automatically generated">
            <a:extLst>
              <a:ext uri="{FF2B5EF4-FFF2-40B4-BE49-F238E27FC236}">
                <a16:creationId xmlns:a16="http://schemas.microsoft.com/office/drawing/2014/main" id="{291E8C14-E087-F0B7-441E-BE68FEB02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153" y="1258276"/>
            <a:ext cx="7555133" cy="539652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10D6861-BEAC-E33A-34AC-6D81CF534D07}"/>
              </a:ext>
            </a:extLst>
          </p:cNvPr>
          <p:cNvSpPr txBox="1"/>
          <p:nvPr/>
        </p:nvSpPr>
        <p:spPr>
          <a:xfrm>
            <a:off x="7712891" y="5788603"/>
            <a:ext cx="11756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Absent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DDBA39-BF2F-C8F4-4FFB-F677B6C8D0FA}"/>
              </a:ext>
            </a:extLst>
          </p:cNvPr>
          <p:cNvSpPr txBox="1"/>
          <p:nvPr/>
        </p:nvSpPr>
        <p:spPr>
          <a:xfrm>
            <a:off x="9079159" y="5788603"/>
            <a:ext cx="11756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Present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8C37FD-9EFD-AD7C-1302-FF72BA5E95F9}"/>
              </a:ext>
            </a:extLst>
          </p:cNvPr>
          <p:cNvSpPr txBox="1"/>
          <p:nvPr/>
        </p:nvSpPr>
        <p:spPr>
          <a:xfrm>
            <a:off x="6346623" y="5788603"/>
            <a:ext cx="11756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Sentinel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708AFE-1A19-F34D-7EB6-355D9C74DF19}"/>
              </a:ext>
            </a:extLst>
          </p:cNvPr>
          <p:cNvSpPr txBox="1"/>
          <p:nvPr/>
        </p:nvSpPr>
        <p:spPr>
          <a:xfrm>
            <a:off x="6484184" y="6266808"/>
            <a:ext cx="11756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Behavior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114986-029F-FF38-740C-12A705314AB0}"/>
              </a:ext>
            </a:extLst>
          </p:cNvPr>
          <p:cNvSpPr txBox="1"/>
          <p:nvPr/>
        </p:nvSpPr>
        <p:spPr>
          <a:xfrm rot="16200000">
            <a:off x="3336637" y="3225800"/>
            <a:ext cx="25559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Mean bout duration (s)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6E98A6-88BD-BB82-F13A-BD2DBB515329}"/>
              </a:ext>
            </a:extLst>
          </p:cNvPr>
          <p:cNvSpPr/>
          <p:nvPr/>
        </p:nvSpPr>
        <p:spPr>
          <a:xfrm>
            <a:off x="5943600" y="1487488"/>
            <a:ext cx="629920" cy="38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03BEF3-76FC-850E-8153-AD91E91994BA}"/>
              </a:ext>
            </a:extLst>
          </p:cNvPr>
          <p:cNvSpPr/>
          <p:nvPr/>
        </p:nvSpPr>
        <p:spPr>
          <a:xfrm>
            <a:off x="6921730" y="1487488"/>
            <a:ext cx="629920" cy="38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62409B-C288-6EEC-248B-C816EC35807D}"/>
              </a:ext>
            </a:extLst>
          </p:cNvPr>
          <p:cNvSpPr/>
          <p:nvPr/>
        </p:nvSpPr>
        <p:spPr>
          <a:xfrm>
            <a:off x="7976807" y="1436178"/>
            <a:ext cx="629920" cy="38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9DFFC5-989F-BE6B-3FE8-8429C263D945}"/>
              </a:ext>
            </a:extLst>
          </p:cNvPr>
          <p:cNvSpPr/>
          <p:nvPr/>
        </p:nvSpPr>
        <p:spPr>
          <a:xfrm>
            <a:off x="9062391" y="1622731"/>
            <a:ext cx="629920" cy="38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1C2C75-5A98-6A3A-E835-250EC09B3C28}"/>
              </a:ext>
            </a:extLst>
          </p:cNvPr>
          <p:cNvSpPr/>
          <p:nvPr/>
        </p:nvSpPr>
        <p:spPr>
          <a:xfrm>
            <a:off x="9983070" y="1671471"/>
            <a:ext cx="629920" cy="38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BB2FD4-FE9A-87D4-89DC-EACA7D7E925E}"/>
              </a:ext>
            </a:extLst>
          </p:cNvPr>
          <p:cNvSpPr/>
          <p:nvPr/>
        </p:nvSpPr>
        <p:spPr>
          <a:xfrm>
            <a:off x="11094817" y="1508340"/>
            <a:ext cx="629920" cy="38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01138F7-E109-28A0-BAA1-6993E3B005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70"/>
          <a:stretch/>
        </p:blipFill>
        <p:spPr bwMode="auto">
          <a:xfrm>
            <a:off x="6207355" y="0"/>
            <a:ext cx="1428750" cy="132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Park clipart urban park, Park urban park Transparent FREE for download ...">
            <a:extLst>
              <a:ext uri="{FF2B5EF4-FFF2-40B4-BE49-F238E27FC236}">
                <a16:creationId xmlns:a16="http://schemas.microsoft.com/office/drawing/2014/main" id="{5770787B-36AD-47FB-CFA2-81738E23B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6326" y="-342059"/>
            <a:ext cx="1978491" cy="160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96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A1426F02-6B1A-AE28-0984-FDB9B6EFD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1" y="0"/>
            <a:ext cx="96012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519508-542D-CC4B-0B8B-0848406A4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Effect sizes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8546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3401A-9949-8D3F-3FDE-6EAE44C47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Urbanization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0C0EC-9C85-69CB-79AD-2620720D4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dirty="0"/>
              <a:t>The shift in human population from rural to urban areas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52816D-5E3B-13EC-37CE-E25B37164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995" y="2199992"/>
            <a:ext cx="8578815" cy="37886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CBE41B-ABDE-E0EA-5685-ABC7232F075F}"/>
              </a:ext>
            </a:extLst>
          </p:cNvPr>
          <p:cNvSpPr txBox="1"/>
          <p:nvPr/>
        </p:nvSpPr>
        <p:spPr>
          <a:xfrm>
            <a:off x="2673927" y="5992297"/>
            <a:ext cx="684414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An example of </a:t>
            </a:r>
            <a:r>
              <a:rPr lang="en-US" dirty="0" err="1"/>
              <a:t>urbanisation</a:t>
            </a:r>
            <a:r>
              <a:rPr lang="en-US" dirty="0"/>
              <a:t> in Edinburgh 1990 to 2015 Credit: CEH</a:t>
            </a:r>
          </a:p>
        </p:txBody>
      </p:sp>
    </p:spTree>
    <p:extLst>
      <p:ext uri="{BB962C8B-B14F-4D97-AF65-F5344CB8AC3E}">
        <p14:creationId xmlns:p14="http://schemas.microsoft.com/office/powerpoint/2010/main" val="1663672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6A72C-BB3F-D5E8-5EF3-4DCF9580C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Bait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01F7CD-50D3-2BD7-F7EB-32D440DD7F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263" y="463379"/>
            <a:ext cx="8303737" cy="593124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AF2C3B-8BA9-871E-3520-1220F95B501A}"/>
              </a:ext>
            </a:extLst>
          </p:cNvPr>
          <p:cNvSpPr txBox="1"/>
          <p:nvPr/>
        </p:nvSpPr>
        <p:spPr>
          <a:xfrm>
            <a:off x="508907" y="1690688"/>
            <a:ext cx="37086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Baited sites had considerably decreased duration of bouts.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40C766-B953-DFDD-14E1-5090F2C02636}"/>
              </a:ext>
            </a:extLst>
          </p:cNvPr>
          <p:cNvSpPr txBox="1"/>
          <p:nvPr/>
        </p:nvSpPr>
        <p:spPr>
          <a:xfrm>
            <a:off x="508908" y="3943454"/>
            <a:ext cx="2822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Concentrated, food dense patches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66E746-9517-0C38-7258-CA712353D0A0}"/>
              </a:ext>
            </a:extLst>
          </p:cNvPr>
          <p:cNvSpPr txBox="1"/>
          <p:nvPr/>
        </p:nvSpPr>
        <p:spPr>
          <a:xfrm>
            <a:off x="508907" y="5167312"/>
            <a:ext cx="2822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Less time looking for and handling food</a:t>
            </a:r>
          </a:p>
        </p:txBody>
      </p:sp>
    </p:spTree>
    <p:extLst>
      <p:ext uri="{BB962C8B-B14F-4D97-AF65-F5344CB8AC3E}">
        <p14:creationId xmlns:p14="http://schemas.microsoft.com/office/powerpoint/2010/main" val="192547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04489-0E8B-C72F-7C73-3FEBCE22D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dirty="0">
                <a:latin typeface="Calibri"/>
                <a:cs typeface="Calibri"/>
              </a:rPr>
              <a:t>It is impossible to tell what the crows are looking at when being alert:</a:t>
            </a:r>
            <a:endParaRPr lang="en-CA" dirty="0"/>
          </a:p>
          <a:p>
            <a:r>
              <a:rPr lang="en-CA" dirty="0"/>
              <a:t>Looking for threats and predators</a:t>
            </a:r>
            <a:endParaRPr lang="en-CA" dirty="0">
              <a:cs typeface="Calibri"/>
            </a:endParaRPr>
          </a:p>
          <a:p>
            <a:r>
              <a:rPr lang="en-CA" dirty="0"/>
              <a:t>Other species</a:t>
            </a:r>
            <a:endParaRPr lang="en-CA" dirty="0">
              <a:cs typeface="Calibri"/>
            </a:endParaRPr>
          </a:p>
          <a:p>
            <a:r>
              <a:rPr lang="en-CA" dirty="0">
                <a:cs typeface="Calibri"/>
              </a:rPr>
              <a:t>Other crows</a:t>
            </a:r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09D353-7DE5-9F4A-DBC6-84F9EF658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Some</a:t>
            </a:r>
            <a:r>
              <a:rPr lang="fr-CA" dirty="0"/>
              <a:t> </a:t>
            </a:r>
            <a:r>
              <a:rPr lang="fr-CA" dirty="0" err="1"/>
              <a:t>caveats</a:t>
            </a:r>
            <a:endParaRPr lang="fr-CA" dirty="0">
              <a:cs typeface="Calibri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76B1E5-B384-286F-ED4B-2CB850A80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71" y="1552614"/>
            <a:ext cx="10902857" cy="4670159"/>
          </a:xfrm>
          <a:prstGeom prst="rect">
            <a:avLst/>
          </a:prstGeo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37E73B2B-5BA1-67CB-58C7-D9D5AFBEEF7C}"/>
              </a:ext>
            </a:extLst>
          </p:cNvPr>
          <p:cNvSpPr/>
          <p:nvPr/>
        </p:nvSpPr>
        <p:spPr>
          <a:xfrm>
            <a:off x="1763059" y="3177308"/>
            <a:ext cx="1828800" cy="956235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4930C1-501B-7C26-BD25-D26143849BD4}"/>
              </a:ext>
            </a:extLst>
          </p:cNvPr>
          <p:cNvSpPr txBox="1"/>
          <p:nvPr/>
        </p:nvSpPr>
        <p:spPr>
          <a:xfrm>
            <a:off x="1984771" y="3329886"/>
            <a:ext cx="1607088" cy="65107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dirty="0" err="1">
                <a:cs typeface="Calibri"/>
              </a:rPr>
              <a:t>Did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they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find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something</a:t>
            </a:r>
            <a:r>
              <a:rPr lang="fr-CA" dirty="0">
                <a:cs typeface="Calibri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7133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85DB3-5D8F-2D4C-527D-1D5109A75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0231"/>
            <a:ext cx="10515600" cy="1325563"/>
          </a:xfrm>
        </p:spPr>
        <p:txBody>
          <a:bodyPr/>
          <a:lstStyle/>
          <a:p>
            <a:r>
              <a:rPr lang="en-CA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B51B5-AE76-F486-9068-D069A6D1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99764"/>
            <a:ext cx="10515600" cy="38939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 err="1"/>
              <a:t>My</a:t>
            </a:r>
            <a:r>
              <a:rPr lang="fr-CA" dirty="0"/>
              <a:t> initial </a:t>
            </a:r>
            <a:r>
              <a:rPr lang="fr-CA" dirty="0" err="1"/>
              <a:t>hypotheses</a:t>
            </a:r>
            <a:r>
              <a:rPr lang="fr-CA" dirty="0"/>
              <a:t> are not </a:t>
            </a:r>
            <a:r>
              <a:rPr lang="fr-CA" dirty="0" err="1"/>
              <a:t>fully</a:t>
            </a:r>
            <a:r>
              <a:rPr lang="fr-CA" dirty="0"/>
              <a:t> </a:t>
            </a:r>
            <a:r>
              <a:rPr lang="fr-CA" dirty="0" err="1"/>
              <a:t>supported</a:t>
            </a:r>
            <a:r>
              <a:rPr lang="fr-CA" dirty="0"/>
              <a:t> by </a:t>
            </a:r>
            <a:r>
              <a:rPr lang="fr-CA" dirty="0" err="1"/>
              <a:t>my</a:t>
            </a:r>
            <a:r>
              <a:rPr lang="fr-CA" dirty="0"/>
              <a:t> </a:t>
            </a:r>
            <a:r>
              <a:rPr lang="fr-CA" dirty="0" err="1"/>
              <a:t>results</a:t>
            </a:r>
            <a:endParaRPr lang="fr-CA" dirty="0">
              <a:cs typeface="Calibri"/>
            </a:endParaRPr>
          </a:p>
          <a:p>
            <a:r>
              <a:rPr lang="fr-CA" dirty="0"/>
              <a:t>No </a:t>
            </a:r>
            <a:r>
              <a:rPr lang="fr-CA" dirty="0" err="1"/>
              <a:t>significant</a:t>
            </a:r>
            <a:r>
              <a:rPr lang="fr-CA" dirty="0"/>
              <a:t> </a:t>
            </a:r>
            <a:r>
              <a:rPr lang="fr-CA" dirty="0" err="1"/>
              <a:t>effect</a:t>
            </a:r>
            <a:r>
              <a:rPr lang="fr-CA" dirty="0"/>
              <a:t> on the proportion of time </a:t>
            </a:r>
            <a:r>
              <a:rPr lang="fr-CA" dirty="0" err="1"/>
              <a:t>allocated</a:t>
            </a:r>
            <a:r>
              <a:rPr lang="fr-CA" dirty="0"/>
              <a:t> to </a:t>
            </a:r>
            <a:r>
              <a:rPr lang="fr-CA" dirty="0" err="1"/>
              <a:t>each</a:t>
            </a:r>
            <a:r>
              <a:rPr lang="fr-CA" dirty="0"/>
              <a:t> </a:t>
            </a:r>
            <a:r>
              <a:rPr lang="fr-CA" dirty="0" err="1"/>
              <a:t>behavior</a:t>
            </a:r>
            <a:r>
              <a:rPr lang="fr-CA" dirty="0"/>
              <a:t> or peck rate.</a:t>
            </a:r>
            <a:endParaRPr lang="fr-CA" dirty="0">
              <a:cs typeface="Calibri"/>
            </a:endParaRPr>
          </a:p>
          <a:p>
            <a:r>
              <a:rPr lang="fr-CA" dirty="0"/>
              <a:t>The </a:t>
            </a:r>
            <a:r>
              <a:rPr lang="fr-CA" dirty="0" err="1"/>
              <a:t>presence</a:t>
            </a:r>
            <a:r>
              <a:rPr lang="fr-CA" dirty="0"/>
              <a:t> of a </a:t>
            </a:r>
            <a:r>
              <a:rPr lang="fr-CA" dirty="0" err="1"/>
              <a:t>sentinel</a:t>
            </a:r>
            <a:r>
              <a:rPr lang="fr-CA" dirty="0"/>
              <a:t> and the </a:t>
            </a:r>
            <a:r>
              <a:rPr lang="fr-CA" dirty="0" err="1"/>
              <a:t>environment</a:t>
            </a:r>
            <a:r>
              <a:rPr lang="fr-CA" dirty="0"/>
              <a:t> in </a:t>
            </a:r>
            <a:r>
              <a:rPr lang="fr-CA" dirty="0" err="1"/>
              <a:t>which</a:t>
            </a:r>
            <a:r>
              <a:rPr lang="fr-CA" dirty="0"/>
              <a:t> the crow forages in have </a:t>
            </a:r>
            <a:r>
              <a:rPr lang="fr-CA" dirty="0" err="1"/>
              <a:t>significant</a:t>
            </a:r>
            <a:r>
              <a:rPr lang="fr-CA" dirty="0"/>
              <a:t> </a:t>
            </a:r>
            <a:r>
              <a:rPr lang="fr-CA" dirty="0" err="1"/>
              <a:t>effects</a:t>
            </a:r>
            <a:r>
              <a:rPr lang="fr-CA" dirty="0"/>
              <a:t> on duration of bouts.</a:t>
            </a:r>
            <a:endParaRPr lang="fr-CA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3CA54E-7F05-75A8-009C-8786FC66F393}"/>
              </a:ext>
            </a:extLst>
          </p:cNvPr>
          <p:cNvSpPr txBox="1"/>
          <p:nvPr/>
        </p:nvSpPr>
        <p:spPr>
          <a:xfrm>
            <a:off x="3474720" y="5340255"/>
            <a:ext cx="504952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/>
              <a:t>Do </a:t>
            </a:r>
            <a:r>
              <a:rPr lang="fr-CA" sz="2800" dirty="0" err="1"/>
              <a:t>you</a:t>
            </a:r>
            <a:r>
              <a:rPr lang="fr-CA" sz="2800" dirty="0"/>
              <a:t> </a:t>
            </a:r>
            <a:r>
              <a:rPr lang="fr-CA" sz="2800" dirty="0" err="1"/>
              <a:t>want</a:t>
            </a:r>
            <a:r>
              <a:rPr lang="fr-CA" sz="2800" dirty="0"/>
              <a:t> to know more?</a:t>
            </a:r>
            <a:endParaRPr lang="fr-CA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118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5C4D7-22F7-D3F1-FAEC-DD721C886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105" y="869454"/>
            <a:ext cx="3675082" cy="883864"/>
          </a:xfrm>
        </p:spPr>
        <p:txBody>
          <a:bodyPr/>
          <a:lstStyle/>
          <a:p>
            <a:r>
              <a:rPr lang="en-CA" err="1"/>
              <a:t>Crowkémon</a:t>
            </a:r>
            <a:r>
              <a:rPr lang="en-CA"/>
              <a:t> 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4217F-B40C-8876-FC4C-3EE1F455C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C0F44D-E73C-AEB9-ADD0-7902A2907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586" y="1690688"/>
            <a:ext cx="4176122" cy="423708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2EC3A7D-0EA7-E365-D8F4-D59A7F1B1B98}"/>
              </a:ext>
            </a:extLst>
          </p:cNvPr>
          <p:cNvGrpSpPr/>
          <p:nvPr/>
        </p:nvGrpSpPr>
        <p:grpSpPr>
          <a:xfrm>
            <a:off x="706718" y="566934"/>
            <a:ext cx="5257800" cy="5360841"/>
            <a:chOff x="838200" y="1056119"/>
            <a:chExt cx="5257800" cy="536084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E547828-B6A1-FE31-45CA-41D61F1330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6597"/>
            <a:stretch/>
          </p:blipFill>
          <p:spPr>
            <a:xfrm>
              <a:off x="838200" y="2579914"/>
              <a:ext cx="5257800" cy="38370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E19F439-F1C3-FD12-09FE-6368F17CA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55147" y="1455115"/>
              <a:ext cx="1858069" cy="160474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6023E3D-49DB-4C06-C8F2-53BF08DE7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387015">
              <a:off x="3002566" y="1056119"/>
              <a:ext cx="929068" cy="572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7758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C5A08-C677-238F-5156-62F83F422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Aknowledgements</a:t>
            </a:r>
            <a:endParaRPr lang="fr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E733C-393C-A8FF-B86C-907DFC7D6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9437"/>
            <a:ext cx="4518776" cy="43275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dirty="0"/>
              <a:t>My supervisors: Dre. Kiyoko Gotanda, Dre. Liette Vasseur, Dre. Anne Clark</a:t>
            </a:r>
            <a:endParaRPr lang="en-CA" dirty="0">
              <a:cs typeface="Calibri"/>
            </a:endParaRPr>
          </a:p>
          <a:p>
            <a:pPr marL="0" indent="0">
              <a:buNone/>
            </a:pPr>
            <a:r>
              <a:rPr lang="en-CA" dirty="0"/>
              <a:t>The Gotanda Lab</a:t>
            </a:r>
            <a:endParaRPr lang="en-CA" dirty="0">
              <a:cs typeface="Calibri"/>
            </a:endParaRPr>
          </a:p>
          <a:p>
            <a:pPr marL="0" indent="0">
              <a:buNone/>
            </a:pPr>
            <a:r>
              <a:rPr lang="en-CA" dirty="0">
                <a:cs typeface="Calibri"/>
              </a:rPr>
              <a:t>My family and friends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AAC28B-FD8A-B878-D61E-9B2EBA544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9350" y="0"/>
            <a:ext cx="3072650" cy="1853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80B045-84AC-490F-BD73-8A6D2A825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" y="5004533"/>
            <a:ext cx="4401693" cy="1853345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327834E4-7D0F-CD04-4D7F-E4B41BB84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890" y="1843936"/>
            <a:ext cx="6707979" cy="501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550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1C2ADB-20D9-8794-C628-31CC75AC9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1844675"/>
            <a:ext cx="4697413" cy="4449763"/>
          </a:xfrm>
          <a:prstGeom prst="rect">
            <a:avLst/>
          </a:prstGeom>
        </p:spPr>
      </p:pic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88AC28CA-C0EE-07A3-E477-18E44E745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325" y="1844675"/>
            <a:ext cx="4381500" cy="4449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17FF03-F03C-9E11-2AC9-E126CB684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4387" y="184805"/>
            <a:ext cx="3205163" cy="15296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31606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7459A-DA7F-5B8D-0507-E9524EBDB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L'urbanisation</a:t>
            </a:r>
            <a:endParaRPr lang="fr-CA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F4546-FA4B-ABD1-131B-711A8EBAE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878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>
                <a:cs typeface="Calibri"/>
              </a:rPr>
              <a:t>Leads to changes in the </a:t>
            </a:r>
            <a:r>
              <a:rPr lang="fr-CA" dirty="0" err="1">
                <a:cs typeface="Calibri"/>
              </a:rPr>
              <a:t>environment</a:t>
            </a:r>
            <a:r>
              <a:rPr lang="fr-CA" dirty="0">
                <a:cs typeface="Calibri"/>
              </a:rPr>
              <a:t>:</a:t>
            </a:r>
          </a:p>
          <a:p>
            <a:r>
              <a:rPr lang="fr-CA" dirty="0">
                <a:sym typeface="Symbol" panose="05050102010706020507" pitchFamily="18" charset="2"/>
              </a:rPr>
              <a:t> </a:t>
            </a:r>
            <a:r>
              <a:rPr lang="fr-CA" dirty="0" err="1">
                <a:sym typeface="Symbol" panose="05050102010706020507" pitchFamily="18" charset="2"/>
              </a:rPr>
              <a:t>Impermable</a:t>
            </a:r>
            <a:r>
              <a:rPr lang="fr-CA" dirty="0">
                <a:sym typeface="Symbol" panose="05050102010706020507" pitchFamily="18" charset="2"/>
              </a:rPr>
              <a:t> surfaces</a:t>
            </a:r>
            <a:endParaRPr lang="fr-CA" dirty="0">
              <a:cs typeface="Calibri"/>
            </a:endParaRPr>
          </a:p>
          <a:p>
            <a:r>
              <a:rPr lang="fr-CA" dirty="0">
                <a:sym typeface="Symbol" panose="05050102010706020507" pitchFamily="18" charset="2"/>
              </a:rPr>
              <a:t> Human-animal interactions</a:t>
            </a:r>
            <a:endParaRPr lang="fr-CA" dirty="0">
              <a:cs typeface="Calibri"/>
            </a:endParaRPr>
          </a:p>
          <a:p>
            <a:r>
              <a:rPr lang="fr-CA" dirty="0">
                <a:sym typeface="Symbol" panose="05050102010706020507" pitchFamily="18" charset="2"/>
              </a:rPr>
              <a:t> Green </a:t>
            </a:r>
            <a:r>
              <a:rPr lang="fr-CA" dirty="0" err="1">
                <a:sym typeface="Symbol" panose="05050102010706020507" pitchFamily="18" charset="2"/>
              </a:rPr>
              <a:t>spaces</a:t>
            </a:r>
            <a:endParaRPr lang="fr-CA" dirty="0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F20D87-6859-2542-4A7F-3171DF36E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633" y="1711676"/>
            <a:ext cx="5569167" cy="33686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AF2E2A-4216-B2C8-580E-A1D1A34DB2C0}"/>
              </a:ext>
            </a:extLst>
          </p:cNvPr>
          <p:cNvSpPr txBox="1"/>
          <p:nvPr/>
        </p:nvSpPr>
        <p:spPr>
          <a:xfrm>
            <a:off x="5784347" y="5074272"/>
            <a:ext cx="556945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/>
              <a:t>https://examples.yourdictionary.com/identifying-difference-between-rural-urban-suburban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361FC7-1307-3DF0-99A2-7FBD39CCFA55}"/>
              </a:ext>
            </a:extLst>
          </p:cNvPr>
          <p:cNvSpPr txBox="1"/>
          <p:nvPr/>
        </p:nvSpPr>
        <p:spPr>
          <a:xfrm>
            <a:off x="838200" y="4597218"/>
            <a:ext cx="4913831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/>
              <a:t>Has </a:t>
            </a:r>
            <a:r>
              <a:rPr lang="fr-CA" sz="2800" dirty="0" err="1"/>
              <a:t>negative</a:t>
            </a:r>
            <a:r>
              <a:rPr lang="fr-CA" sz="2800" dirty="0"/>
              <a:t> </a:t>
            </a:r>
            <a:r>
              <a:rPr lang="fr-CA" sz="2800" dirty="0" err="1"/>
              <a:t>effects</a:t>
            </a:r>
            <a:r>
              <a:rPr lang="fr-CA" sz="2800" dirty="0"/>
              <a:t> on </a:t>
            </a:r>
            <a:r>
              <a:rPr lang="fr-CA" sz="2800" dirty="0" err="1"/>
              <a:t>many</a:t>
            </a:r>
            <a:r>
              <a:rPr lang="fr-CA" sz="2800" dirty="0"/>
              <a:t> </a:t>
            </a:r>
            <a:r>
              <a:rPr lang="fr-CA" sz="2800" dirty="0" err="1"/>
              <a:t>species</a:t>
            </a:r>
            <a:r>
              <a:rPr lang="fr-CA" sz="2800" dirty="0"/>
              <a:t>; </a:t>
            </a:r>
            <a:r>
              <a:rPr lang="fr-CA" sz="2800" dirty="0" err="1"/>
              <a:t>associated</a:t>
            </a:r>
            <a:r>
              <a:rPr lang="fr-CA" sz="2800" dirty="0"/>
              <a:t> </a:t>
            </a:r>
            <a:r>
              <a:rPr lang="fr-CA" sz="2800" dirty="0" err="1"/>
              <a:t>with</a:t>
            </a:r>
            <a:r>
              <a:rPr lang="fr-CA" sz="2800" dirty="0"/>
              <a:t> the global </a:t>
            </a:r>
            <a:r>
              <a:rPr lang="fr-CA" sz="2800" dirty="0" err="1"/>
              <a:t>loss</a:t>
            </a:r>
            <a:r>
              <a:rPr lang="fr-CA" sz="2800" dirty="0"/>
              <a:t> of </a:t>
            </a:r>
            <a:r>
              <a:rPr lang="fr-CA" sz="2800" dirty="0" err="1"/>
              <a:t>biodiversity</a:t>
            </a:r>
            <a:endParaRPr lang="fr-CA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379DA4-FA7A-EE5D-6588-5E8281554C70}"/>
              </a:ext>
            </a:extLst>
          </p:cNvPr>
          <p:cNvSpPr txBox="1"/>
          <p:nvPr/>
        </p:nvSpPr>
        <p:spPr>
          <a:xfrm>
            <a:off x="5219" y="6487439"/>
            <a:ext cx="121919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solidFill>
                  <a:schemeClr val="bg1">
                    <a:lumMod val="85000"/>
                  </a:schemeClr>
                </a:solidFill>
                <a:latin typeface="Calibri"/>
                <a:cs typeface="Arial"/>
              </a:rPr>
              <a:t>Kowarik</a:t>
            </a:r>
            <a:r>
              <a:rPr lang="en-US">
                <a:solidFill>
                  <a:schemeClr val="bg1">
                    <a:lumMod val="85000"/>
                  </a:schemeClr>
                </a:solidFill>
                <a:latin typeface="Calibri"/>
                <a:cs typeface="Arial"/>
              </a:rPr>
              <a:t> I. 2011 Novel urban ecosystems, biodiversity, and conservation. Environ. </a:t>
            </a:r>
            <a:r>
              <a:rPr lang="en-US" err="1">
                <a:solidFill>
                  <a:schemeClr val="bg1">
                    <a:lumMod val="85000"/>
                  </a:schemeClr>
                </a:solidFill>
                <a:latin typeface="Calibri"/>
                <a:cs typeface="Arial"/>
              </a:rPr>
              <a:t>Pollut</a:t>
            </a:r>
            <a:r>
              <a:rPr lang="en-US">
                <a:solidFill>
                  <a:schemeClr val="bg1">
                    <a:lumMod val="85000"/>
                  </a:schemeClr>
                </a:solidFill>
                <a:latin typeface="Calibri"/>
                <a:cs typeface="Arial"/>
              </a:rPr>
              <a:t>. 159</a:t>
            </a:r>
            <a:endParaRPr lang="en-US">
              <a:solidFill>
                <a:schemeClr val="bg1">
                  <a:lumMod val="8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123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F046B-7D07-257C-9DD6-F733E1BA1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Can </a:t>
            </a:r>
            <a:r>
              <a:rPr lang="fr-CA" dirty="0" err="1"/>
              <a:t>species</a:t>
            </a:r>
            <a:r>
              <a:rPr lang="fr-CA" dirty="0"/>
              <a:t> </a:t>
            </a:r>
            <a:r>
              <a:rPr lang="fr-CA" dirty="0" err="1"/>
              <a:t>be</a:t>
            </a:r>
            <a:r>
              <a:rPr lang="fr-CA" dirty="0"/>
              <a:t> </a:t>
            </a:r>
            <a:r>
              <a:rPr lang="fr-CA" dirty="0" err="1"/>
              <a:t>successful</a:t>
            </a:r>
            <a:r>
              <a:rPr lang="fr-CA" dirty="0"/>
              <a:t> in </a:t>
            </a:r>
            <a:r>
              <a:rPr lang="fr-CA" dirty="0" err="1"/>
              <a:t>cities</a:t>
            </a:r>
            <a:r>
              <a:rPr lang="fr-CA" dirty="0"/>
              <a:t>?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54065-511F-BF3C-1356-F835ED5A0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dirty="0"/>
              <a:t>* </a:t>
            </a:r>
            <a:r>
              <a:rPr lang="en-CA" dirty="0">
                <a:ea typeface="+mn-lt"/>
                <a:cs typeface="+mn-lt"/>
              </a:rPr>
              <a:t>Will depend on species’ traits</a:t>
            </a: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0D15A7-2E48-8109-88F2-699532255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173" y="1822169"/>
            <a:ext cx="5472298" cy="3852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492E88-96F1-8AC1-9EC6-FF7373823B3A}"/>
              </a:ext>
            </a:extLst>
          </p:cNvPr>
          <p:cNvSpPr txBox="1"/>
          <p:nvPr/>
        </p:nvSpPr>
        <p:spPr>
          <a:xfrm>
            <a:off x="6653776" y="5674294"/>
            <a:ext cx="506552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0" i="0">
                <a:solidFill>
                  <a:srgbClr val="333333"/>
                </a:solidFill>
                <a:effectLst/>
                <a:latin typeface="-apple-system"/>
              </a:rPr>
              <a:t>Isaksson, C. (2018). Impact of Urbanization on Birds. In: Tietze, D. (eds) Bird Species</a:t>
            </a:r>
            <a:endParaRPr lang="en-CA"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5A9897-60B6-F6B3-CFC0-CE7A19F4B511}"/>
              </a:ext>
            </a:extLst>
          </p:cNvPr>
          <p:cNvSpPr txBox="1"/>
          <p:nvPr/>
        </p:nvSpPr>
        <p:spPr>
          <a:xfrm>
            <a:off x="9359459" y="608916"/>
            <a:ext cx="2673350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4400" dirty="0"/>
              <a:t>Yes!*</a:t>
            </a:r>
          </a:p>
          <a:p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2777F1-1671-6554-62A4-89C306515FD2}"/>
              </a:ext>
            </a:extLst>
          </p:cNvPr>
          <p:cNvSpPr txBox="1"/>
          <p:nvPr/>
        </p:nvSpPr>
        <p:spPr>
          <a:xfrm>
            <a:off x="838200" y="2256216"/>
            <a:ext cx="5175250" cy="31085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 err="1"/>
              <a:t>Advantageous</a:t>
            </a:r>
            <a:r>
              <a:rPr lang="fr-CA" sz="2800" dirty="0"/>
              <a:t> traits: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 err="1"/>
              <a:t>Adaptability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/>
              <a:t>A </a:t>
            </a:r>
            <a:r>
              <a:rPr lang="fr-CA" sz="2800" dirty="0" err="1"/>
              <a:t>generalist</a:t>
            </a:r>
            <a:r>
              <a:rPr lang="fr-CA" sz="2800" dirty="0"/>
              <a:t> nature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/>
              <a:t>An </a:t>
            </a:r>
            <a:r>
              <a:rPr lang="fr-CA" sz="2800" dirty="0" err="1"/>
              <a:t>omnivorous</a:t>
            </a:r>
            <a:r>
              <a:rPr lang="fr-CA" sz="2800" dirty="0"/>
              <a:t> </a:t>
            </a:r>
            <a:r>
              <a:rPr lang="fr-CA" sz="2800" dirty="0" err="1"/>
              <a:t>diet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>
                <a:cs typeface="Calibri"/>
              </a:rPr>
              <a:t>Intelligence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C866F9-7C15-4282-46DE-4E2E26764159}"/>
              </a:ext>
            </a:extLst>
          </p:cNvPr>
          <p:cNvSpPr txBox="1"/>
          <p:nvPr/>
        </p:nvSpPr>
        <p:spPr>
          <a:xfrm>
            <a:off x="-1" y="6487438"/>
            <a:ext cx="110698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  <a:cs typeface="Calibri"/>
              </a:rPr>
              <a:t>Patankar S et al. 2021 Which Traits Influence Bird Survival in the City? A Review. Land 10</a:t>
            </a:r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29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F046B-7D07-257C-9DD6-F733E1BA1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Can </a:t>
            </a:r>
            <a:r>
              <a:rPr lang="fr-CA" dirty="0" err="1"/>
              <a:t>species</a:t>
            </a:r>
            <a:r>
              <a:rPr lang="fr-CA" dirty="0"/>
              <a:t> </a:t>
            </a:r>
            <a:r>
              <a:rPr lang="fr-CA" dirty="0" err="1"/>
              <a:t>be</a:t>
            </a:r>
            <a:r>
              <a:rPr lang="fr-CA" dirty="0"/>
              <a:t> </a:t>
            </a:r>
            <a:r>
              <a:rPr lang="fr-CA" dirty="0" err="1"/>
              <a:t>successful</a:t>
            </a:r>
            <a:r>
              <a:rPr lang="fr-CA" dirty="0"/>
              <a:t> in </a:t>
            </a:r>
            <a:r>
              <a:rPr lang="fr-CA" dirty="0" err="1"/>
              <a:t>cities</a:t>
            </a:r>
            <a:r>
              <a:rPr lang="fr-CA" dirty="0"/>
              <a:t>?</a:t>
            </a:r>
            <a:endParaRPr lang="fr-CA" dirty="0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54065-511F-BF3C-1356-F835ED5A0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7387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 err="1">
                <a:cs typeface="Calibri"/>
              </a:rPr>
              <a:t>Adapted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behaviors</a:t>
            </a:r>
            <a:r>
              <a:rPr lang="fr-CA" dirty="0">
                <a:cs typeface="Calibri"/>
              </a:rPr>
              <a:t> are </a:t>
            </a:r>
            <a:r>
              <a:rPr lang="fr-CA" dirty="0" err="1">
                <a:cs typeface="Calibri"/>
              </a:rPr>
              <a:t>advantageous</a:t>
            </a:r>
            <a:endParaRPr lang="fr-CA" dirty="0">
              <a:cs typeface="Calibri"/>
            </a:endParaRPr>
          </a:p>
          <a:p>
            <a:r>
              <a:rPr lang="fr-CA" dirty="0" err="1">
                <a:cs typeface="Calibri"/>
              </a:rPr>
              <a:t>Modified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diet</a:t>
            </a:r>
            <a:endParaRPr lang="fr-CA" dirty="0">
              <a:cs typeface="Calibri"/>
            </a:endParaRPr>
          </a:p>
          <a:p>
            <a:r>
              <a:rPr lang="fr-CA" dirty="0">
                <a:sym typeface="Symbol" panose="05050102010706020507" pitchFamily="18" charset="2"/>
              </a:rPr>
              <a:t></a:t>
            </a:r>
            <a:r>
              <a:rPr lang="fr-CA" dirty="0"/>
              <a:t> </a:t>
            </a:r>
            <a:r>
              <a:rPr lang="fr-CA" dirty="0" err="1"/>
              <a:t>Interspecific</a:t>
            </a:r>
            <a:r>
              <a:rPr lang="fr-CA" dirty="0"/>
              <a:t> </a:t>
            </a:r>
            <a:r>
              <a:rPr lang="fr-CA" dirty="0" err="1"/>
              <a:t>aggression</a:t>
            </a:r>
            <a:endParaRPr lang="fr-CA" dirty="0">
              <a:cs typeface="Calibri"/>
            </a:endParaRPr>
          </a:p>
          <a:p>
            <a:r>
              <a:rPr lang="fr-CA" dirty="0">
                <a:sym typeface="Symbol" panose="05050102010706020507" pitchFamily="18" charset="2"/>
              </a:rPr>
              <a:t></a:t>
            </a:r>
            <a:r>
              <a:rPr lang="fr-CA" dirty="0">
                <a:ea typeface="+mn-lt"/>
                <a:cs typeface="+mn-lt"/>
                <a:sym typeface="Symbol" panose="05050102010706020507" pitchFamily="18" charset="2"/>
              </a:rPr>
              <a:t> </a:t>
            </a:r>
            <a:r>
              <a:rPr lang="fr-CA" dirty="0">
                <a:sym typeface="Symbol" panose="05050102010706020507" pitchFamily="18" charset="2"/>
              </a:rPr>
              <a:t>Human </a:t>
            </a:r>
            <a:r>
              <a:rPr lang="fr-CA" dirty="0" err="1">
                <a:sym typeface="Symbol" panose="05050102010706020507" pitchFamily="18" charset="2"/>
              </a:rPr>
              <a:t>tolerance</a:t>
            </a:r>
            <a:endParaRPr lang="fr-CA" dirty="0">
              <a:cs typeface="Calibri"/>
            </a:endParaRPr>
          </a:p>
          <a:p>
            <a:r>
              <a:rPr lang="fr-CA" dirty="0">
                <a:sym typeface="Symbol" panose="05050102010706020507" pitchFamily="18" charset="2"/>
              </a:rPr>
              <a:t> </a:t>
            </a:r>
            <a:r>
              <a:rPr lang="fr-CA" dirty="0" err="1"/>
              <a:t>Tolerance</a:t>
            </a:r>
            <a:r>
              <a:rPr lang="fr-CA" dirty="0"/>
              <a:t> of </a:t>
            </a:r>
            <a:r>
              <a:rPr lang="fr-CA" dirty="0" err="1"/>
              <a:t>risks</a:t>
            </a:r>
            <a:endParaRPr lang="fr-CA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138EE1-6CF3-019B-4A49-B2FA822661D8}"/>
              </a:ext>
            </a:extLst>
          </p:cNvPr>
          <p:cNvSpPr txBox="1"/>
          <p:nvPr/>
        </p:nvSpPr>
        <p:spPr>
          <a:xfrm>
            <a:off x="5219" y="6492658"/>
            <a:ext cx="107410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solidFill>
                  <a:schemeClr val="bg1">
                    <a:lumMod val="85000"/>
                  </a:schemeClr>
                </a:solidFill>
                <a:cs typeface="Calibri"/>
              </a:rPr>
              <a:t>Luniak</a:t>
            </a:r>
            <a:r>
              <a:rPr lang="en-US">
                <a:solidFill>
                  <a:schemeClr val="bg1">
                    <a:lumMod val="85000"/>
                  </a:schemeClr>
                </a:solidFill>
                <a:cs typeface="Calibri"/>
              </a:rPr>
              <a:t> M. 2004 </a:t>
            </a:r>
            <a:r>
              <a:rPr lang="en-US" err="1">
                <a:solidFill>
                  <a:schemeClr val="bg1">
                    <a:lumMod val="85000"/>
                  </a:schemeClr>
                </a:solidFill>
                <a:cs typeface="Calibri"/>
              </a:rPr>
              <a:t>Synurbization</a:t>
            </a:r>
            <a:r>
              <a:rPr lang="en-US">
                <a:solidFill>
                  <a:schemeClr val="bg1">
                    <a:lumMod val="85000"/>
                  </a:schemeClr>
                </a:solidFill>
                <a:cs typeface="Calibri"/>
              </a:rPr>
              <a:t> - adaptation of animal wildlife to urban development. 50–55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45338C8-89EF-38B6-8BF2-DA604137F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173" y="1822169"/>
            <a:ext cx="5472298" cy="38522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3B8184-4A11-F0BC-95B1-B5A760D8F180}"/>
              </a:ext>
            </a:extLst>
          </p:cNvPr>
          <p:cNvSpPr txBox="1"/>
          <p:nvPr/>
        </p:nvSpPr>
        <p:spPr>
          <a:xfrm>
            <a:off x="6653776" y="5674294"/>
            <a:ext cx="506552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0" i="0">
                <a:solidFill>
                  <a:srgbClr val="333333"/>
                </a:solidFill>
                <a:effectLst/>
                <a:latin typeface="-apple-system"/>
              </a:rPr>
              <a:t>Isaksson, C. (2018). Impact of Urbanization on Birds. In: Tietze, D. (eds) Bird Species</a:t>
            </a:r>
            <a:endParaRPr lang="en-CA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25264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2B109-7FEC-A059-6A5C-C647EA6FE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Urbanized</a:t>
            </a:r>
            <a:r>
              <a:rPr lang="fr-CA" dirty="0"/>
              <a:t> </a:t>
            </a:r>
            <a:r>
              <a:rPr lang="fr-CA" dirty="0" err="1"/>
              <a:t>species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15162-E3D2-F804-7B39-577C1C6F9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/>
              <a:t>Urbanisation </a:t>
            </a:r>
            <a:r>
              <a:rPr lang="fr-CA" dirty="0">
                <a:sym typeface="Symbol" panose="05050102010706020507" pitchFamily="18" charset="2"/>
              </a:rPr>
              <a:t> = </a:t>
            </a:r>
            <a:r>
              <a:rPr lang="fr-CA" dirty="0" err="1">
                <a:sym typeface="Symbol" panose="05050102010706020507" pitchFamily="18" charset="2"/>
              </a:rPr>
              <a:t>Abundance</a:t>
            </a:r>
            <a:r>
              <a:rPr lang="fr-CA" dirty="0">
                <a:sym typeface="Symbol" panose="05050102010706020507" pitchFamily="18" charset="2"/>
              </a:rPr>
              <a:t> of </a:t>
            </a:r>
            <a:r>
              <a:rPr lang="fr-CA" dirty="0" err="1">
                <a:sym typeface="Symbol" panose="05050102010706020507" pitchFamily="18" charset="2"/>
              </a:rPr>
              <a:t>urbanized</a:t>
            </a:r>
            <a:r>
              <a:rPr lang="fr-CA" dirty="0">
                <a:sym typeface="Symbol" panose="05050102010706020507" pitchFamily="18" charset="2"/>
              </a:rPr>
              <a:t> </a:t>
            </a:r>
            <a:r>
              <a:rPr lang="fr-CA" dirty="0" err="1">
                <a:sym typeface="Symbol" panose="05050102010706020507" pitchFamily="18" charset="2"/>
              </a:rPr>
              <a:t>species</a:t>
            </a:r>
            <a:r>
              <a:rPr lang="fr-CA" dirty="0">
                <a:sym typeface="Symbol" panose="05050102010706020507" pitchFamily="18" charset="2"/>
              </a:rPr>
              <a:t></a:t>
            </a:r>
            <a:endParaRPr lang="fr-CA" dirty="0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039231-6A37-DF93-2F7B-BDBA3F275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112" y="2781300"/>
            <a:ext cx="4295775" cy="2305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BF9891-AB80-4D90-7367-9FBC7C5B1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757" y="2692785"/>
            <a:ext cx="3716483" cy="2482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BAB5D4-BFA3-EEB5-FCDC-E60FE54D0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998" y="2219325"/>
            <a:ext cx="4572000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23E857-DDAA-C036-F2A0-D5A52B0CD2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757" y="2219325"/>
            <a:ext cx="3716482" cy="34191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755CBC-590D-8F3A-F674-3F92A9E1DFB8}"/>
              </a:ext>
            </a:extLst>
          </p:cNvPr>
          <p:cNvSpPr txBox="1"/>
          <p:nvPr/>
        </p:nvSpPr>
        <p:spPr>
          <a:xfrm>
            <a:off x="8520112" y="2219325"/>
            <a:ext cx="3480378" cy="2246769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/>
              <a:t>Adaptable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 err="1">
                <a:cs typeface="Calibri"/>
              </a:rPr>
              <a:t>Modified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diet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 err="1">
                <a:cs typeface="Calibri"/>
              </a:rPr>
              <a:t>Modified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nesting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 err="1"/>
              <a:t>Generalists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 err="1">
                <a:cs typeface="Calibri"/>
              </a:rPr>
              <a:t>Adapted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behaviors</a:t>
            </a:r>
            <a:endParaRPr lang="fr-CA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166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16A87-4440-B24A-C7A2-B6DDB6C96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>
                <a:cs typeface="Calibri Light"/>
              </a:rPr>
              <a:t>What</a:t>
            </a:r>
            <a:r>
              <a:rPr lang="fr-CA" dirty="0">
                <a:cs typeface="Calibri Light"/>
              </a:rPr>
              <a:t> about American crows?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C52938-DD4C-00B4-9588-48DA44A80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8054" y="1401041"/>
            <a:ext cx="5407891" cy="40559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10D8DD-178A-7F8D-D1BF-F43E868A5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522" y="1771650"/>
            <a:ext cx="3314700" cy="3314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0B88B-256C-463A-6795-86588757F3DA}"/>
              </a:ext>
            </a:extLst>
          </p:cNvPr>
          <p:cNvSpPr txBox="1"/>
          <p:nvPr/>
        </p:nvSpPr>
        <p:spPr>
          <a:xfrm>
            <a:off x="7657522" y="1851645"/>
            <a:ext cx="3480378" cy="3154710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137160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/>
              <a:t>Adaptable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 err="1"/>
              <a:t>Generalist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/>
              <a:t>Intelligent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 err="1">
                <a:cs typeface="Calibri"/>
              </a:rPr>
              <a:t>Adapted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behaviors</a:t>
            </a:r>
            <a:endParaRPr lang="fr-CA" sz="2800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1ADB04-A0B8-B7CF-9805-C273614D1A8A}"/>
              </a:ext>
            </a:extLst>
          </p:cNvPr>
          <p:cNvSpPr txBox="1"/>
          <p:nvPr/>
        </p:nvSpPr>
        <p:spPr>
          <a:xfrm>
            <a:off x="7657522" y="3898550"/>
            <a:ext cx="402012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/>
              <a:t>Social</a:t>
            </a:r>
            <a:r>
              <a:rPr lang="en-CA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2297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BE89F-7B4C-7BC3-13A2-696F4333A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American crows in </a:t>
            </a:r>
            <a:r>
              <a:rPr lang="fr-CA" dirty="0" err="1"/>
              <a:t>urban</a:t>
            </a:r>
            <a:r>
              <a:rPr lang="fr-CA" dirty="0"/>
              <a:t> areas</a:t>
            </a:r>
            <a:endParaRPr lang="fr-CA" dirty="0"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BB40F2-11A6-42F3-8065-6B246686EC97}"/>
              </a:ext>
            </a:extLst>
          </p:cNvPr>
          <p:cNvSpPr txBox="1"/>
          <p:nvPr/>
        </p:nvSpPr>
        <p:spPr>
          <a:xfrm>
            <a:off x="1080654" y="5362305"/>
            <a:ext cx="501534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  <a:latin typeface="-apple-system"/>
              </a:rPr>
              <a:t>Marzluff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en-US" b="0" i="1" dirty="0">
                <a:solidFill>
                  <a:srgbClr val="000000"/>
                </a:solidFill>
                <a:effectLst/>
                <a:latin typeface="-apple-system"/>
              </a:rPr>
              <a:t>et al.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(2001). </a:t>
            </a:r>
            <a:r>
              <a:rPr lang="en-US" b="0" i="1" dirty="0">
                <a:solidFill>
                  <a:schemeClr val="bg1">
                    <a:lumMod val="85000"/>
                  </a:schemeClr>
                </a:solidFill>
                <a:effectLst/>
                <a:latin typeface="-apple-system"/>
              </a:rPr>
              <a:t>Avian Ecology and Conservation in an Urbanizing World || Causes and consequences of expanding American Crow populations.</a:t>
            </a:r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3E0DAD-F38C-9236-58A7-69A469B25E30}"/>
              </a:ext>
            </a:extLst>
          </p:cNvPr>
          <p:cNvSpPr txBox="1"/>
          <p:nvPr/>
        </p:nvSpPr>
        <p:spPr>
          <a:xfrm>
            <a:off x="6230169" y="2829623"/>
            <a:ext cx="4272897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 err="1">
                <a:cs typeface="Calibri"/>
              </a:rPr>
              <a:t>Does</a:t>
            </a:r>
            <a:r>
              <a:rPr lang="fr-CA" sz="2800" dirty="0">
                <a:cs typeface="Calibri"/>
              </a:rPr>
              <a:t> the social nature of American crows </a:t>
            </a:r>
            <a:r>
              <a:rPr lang="fr-CA" sz="2800" dirty="0" err="1">
                <a:cs typeface="Calibri"/>
              </a:rPr>
              <a:t>contribute</a:t>
            </a:r>
            <a:r>
              <a:rPr lang="fr-CA" sz="2800" dirty="0">
                <a:cs typeface="Calibri"/>
              </a:rPr>
              <a:t> to </a:t>
            </a:r>
            <a:r>
              <a:rPr lang="fr-CA" sz="2800" dirty="0" err="1">
                <a:cs typeface="Calibri"/>
              </a:rPr>
              <a:t>their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success</a:t>
            </a:r>
            <a:r>
              <a:rPr lang="fr-CA" sz="2800" dirty="0">
                <a:cs typeface="Calibri"/>
              </a:rPr>
              <a:t> in </a:t>
            </a:r>
            <a:r>
              <a:rPr lang="fr-CA" sz="2800" dirty="0" err="1">
                <a:cs typeface="Calibri"/>
              </a:rPr>
              <a:t>urban</a:t>
            </a:r>
            <a:r>
              <a:rPr lang="fr-CA" sz="2800" dirty="0">
                <a:cs typeface="Calibri"/>
              </a:rPr>
              <a:t> areas?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643C2C-2C28-4AA1-4AA4-0F2E28F0A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4927803" cy="35366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0342ED-5211-2C06-90FB-F810452E3063}"/>
              </a:ext>
            </a:extLst>
          </p:cNvPr>
          <p:cNvSpPr txBox="1"/>
          <p:nvPr/>
        </p:nvSpPr>
        <p:spPr>
          <a:xfrm>
            <a:off x="688932" y="1826713"/>
            <a:ext cx="2197274" cy="31315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2B434A-98A1-C161-048A-3CE84BB617FE}"/>
              </a:ext>
            </a:extLst>
          </p:cNvPr>
          <p:cNvSpPr txBox="1"/>
          <p:nvPr/>
        </p:nvSpPr>
        <p:spPr>
          <a:xfrm rot="16200000">
            <a:off x="-208767" y="3225451"/>
            <a:ext cx="2724411" cy="40011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CA" sz="2000" b="1" dirty="0">
                <a:cs typeface="Calibri"/>
              </a:rPr>
              <a:t>Crows </a:t>
            </a:r>
            <a:r>
              <a:rPr lang="fr-CA" sz="2000" b="1" dirty="0" err="1">
                <a:cs typeface="Calibri"/>
              </a:rPr>
              <a:t>spotted</a:t>
            </a:r>
            <a:r>
              <a:rPr lang="fr-CA" sz="2000" b="1" dirty="0">
                <a:cs typeface="Calibri"/>
              </a:rPr>
              <a:t> per </a:t>
            </a:r>
            <a:r>
              <a:rPr lang="fr-CA" sz="2000" b="1" dirty="0" err="1">
                <a:cs typeface="Calibri"/>
              </a:rPr>
              <a:t>hour</a:t>
            </a:r>
            <a:endParaRPr lang="fr-CA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112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8DAD1-6F58-688E-6752-934924A3A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Vigilance and social </a:t>
            </a:r>
            <a:r>
              <a:rPr lang="fr-CA" dirty="0" err="1"/>
              <a:t>foraging</a:t>
            </a:r>
            <a:r>
              <a:rPr lang="fr-CA" dirty="0"/>
              <a:t> </a:t>
            </a:r>
            <a:r>
              <a:rPr lang="fr-CA" dirty="0" err="1"/>
              <a:t>behavior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CE051-6C13-2DEB-E128-E99D40C01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/>
              <a:t>A </a:t>
            </a:r>
            <a:r>
              <a:rPr lang="fr-CA" dirty="0" err="1"/>
              <a:t>trade</a:t>
            </a:r>
            <a:r>
              <a:rPr lang="fr-CA" dirty="0"/>
              <a:t>-off </a:t>
            </a:r>
            <a:r>
              <a:rPr lang="fr-CA" dirty="0" err="1"/>
              <a:t>between</a:t>
            </a:r>
            <a:r>
              <a:rPr lang="fr-CA" dirty="0"/>
              <a:t> vigilance and </a:t>
            </a:r>
            <a:r>
              <a:rPr lang="fr-CA" dirty="0" err="1"/>
              <a:t>foraging</a:t>
            </a:r>
            <a:r>
              <a:rPr lang="fr-CA" dirty="0"/>
              <a:t> </a:t>
            </a:r>
            <a:r>
              <a:rPr lang="fr-CA" dirty="0" err="1"/>
              <a:t>efficiency</a:t>
            </a:r>
            <a:endParaRPr lang="fr-CA" dirty="0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483715-1648-B07F-E3AF-767CEAC9C7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11"/>
          <a:stretch/>
        </p:blipFill>
        <p:spPr>
          <a:xfrm>
            <a:off x="6813507" y="3215839"/>
            <a:ext cx="5197909" cy="34900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1AA848-537E-A974-53B4-32E3388FCCE5}"/>
              </a:ext>
            </a:extLst>
          </p:cNvPr>
          <p:cNvSpPr txBox="1"/>
          <p:nvPr/>
        </p:nvSpPr>
        <p:spPr>
          <a:xfrm>
            <a:off x="6813507" y="3739684"/>
            <a:ext cx="1757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Vigilance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552361-DD77-8D72-E14F-9D8534BD4DDB}"/>
              </a:ext>
            </a:extLst>
          </p:cNvPr>
          <p:cNvSpPr txBox="1"/>
          <p:nvPr/>
        </p:nvSpPr>
        <p:spPr>
          <a:xfrm>
            <a:off x="10055393" y="3852389"/>
            <a:ext cx="233601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CA" sz="2800" dirty="0" err="1"/>
              <a:t>Foraging</a:t>
            </a:r>
            <a:r>
              <a:rPr lang="fr-CA" sz="2800" dirty="0"/>
              <a:t> </a:t>
            </a:r>
            <a:r>
              <a:rPr lang="fr-CA" sz="2800" dirty="0" err="1"/>
              <a:t>efficiency</a:t>
            </a:r>
            <a:endParaRPr lang="fr-CA" sz="2800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3F0A5D-A1D9-510C-B97A-0DDF6B547BD3}"/>
              </a:ext>
            </a:extLst>
          </p:cNvPr>
          <p:cNvSpPr txBox="1"/>
          <p:nvPr/>
        </p:nvSpPr>
        <p:spPr>
          <a:xfrm>
            <a:off x="1123816" y="2695235"/>
            <a:ext cx="551203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 err="1"/>
              <a:t>Too</a:t>
            </a:r>
            <a:r>
              <a:rPr lang="fr-CA" sz="2800" dirty="0"/>
              <a:t> </a:t>
            </a:r>
            <a:r>
              <a:rPr lang="fr-CA" sz="2800" dirty="0" err="1"/>
              <a:t>much</a:t>
            </a:r>
            <a:r>
              <a:rPr lang="fr-CA" sz="2800" dirty="0"/>
              <a:t> </a:t>
            </a:r>
            <a:r>
              <a:rPr lang="fr-CA" sz="2800" dirty="0" err="1"/>
              <a:t>is</a:t>
            </a:r>
            <a:r>
              <a:rPr lang="fr-CA" sz="2800" dirty="0"/>
              <a:t> like not </a:t>
            </a:r>
            <a:r>
              <a:rPr lang="fr-CA" sz="2800" dirty="0" err="1"/>
              <a:t>enough</a:t>
            </a:r>
            <a:endParaRPr lang="fr-CA" sz="2800" dirty="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BA9049-514C-FE9B-E568-455675700664}"/>
              </a:ext>
            </a:extLst>
          </p:cNvPr>
          <p:cNvSpPr txBox="1"/>
          <p:nvPr/>
        </p:nvSpPr>
        <p:spPr>
          <a:xfrm>
            <a:off x="1123816" y="3510843"/>
            <a:ext cx="569572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/>
              <a:t>Social </a:t>
            </a:r>
            <a:r>
              <a:rPr lang="fr-CA" sz="2800" dirty="0" err="1"/>
              <a:t>behaviors</a:t>
            </a:r>
            <a:r>
              <a:rPr lang="fr-CA" sz="2800" dirty="0"/>
              <a:t> affect </a:t>
            </a:r>
            <a:r>
              <a:rPr lang="fr-CA" sz="2800" dirty="0" err="1"/>
              <a:t>this</a:t>
            </a:r>
            <a:r>
              <a:rPr lang="fr-CA" sz="2800" dirty="0"/>
              <a:t> </a:t>
            </a:r>
            <a:r>
              <a:rPr lang="fr-CA" sz="2800" dirty="0" err="1"/>
              <a:t>tradeoff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/>
              <a:t>Group </a:t>
            </a:r>
            <a:r>
              <a:rPr lang="fr-CA" sz="2800" dirty="0" err="1"/>
              <a:t>foraging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>
                <a:cs typeface="Calibri"/>
              </a:rPr>
              <a:t>Sentinel </a:t>
            </a:r>
            <a:r>
              <a:rPr lang="fr-CA" sz="2800" dirty="0" err="1">
                <a:cs typeface="Calibri"/>
              </a:rPr>
              <a:t>behavior</a:t>
            </a:r>
            <a:endParaRPr lang="fr-CA" sz="2800" dirty="0">
              <a:cs typeface="Calibri"/>
            </a:endParaRPr>
          </a:p>
          <a:p>
            <a:endParaRPr lang="fr-CA" sz="2800" dirty="0">
              <a:cs typeface="Calibri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49C5A1E-1240-1422-F0E8-91323DDDE2B2}"/>
              </a:ext>
            </a:extLst>
          </p:cNvPr>
          <p:cNvSpPr/>
          <p:nvPr/>
        </p:nvSpPr>
        <p:spPr>
          <a:xfrm>
            <a:off x="1385400" y="4377656"/>
            <a:ext cx="3081129" cy="52601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BB038B-5999-E67C-4621-793A64AD2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4246" y="4025577"/>
            <a:ext cx="816429" cy="7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6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D842EEC58A2744A2ADC524444A7A0D" ma:contentTypeVersion="12" ma:contentTypeDescription="Create a new document." ma:contentTypeScope="" ma:versionID="94239b5de83d41ab41b7cd27cf6c09fd">
  <xsd:schema xmlns:xsd="http://www.w3.org/2001/XMLSchema" xmlns:xs="http://www.w3.org/2001/XMLSchema" xmlns:p="http://schemas.microsoft.com/office/2006/metadata/properties" xmlns:ns2="1742f647-34aa-47ad-81ff-611e282eb03c" xmlns:ns3="2474bc95-ce3a-4b46-bc4a-5c320303d6f9" targetNamespace="http://schemas.microsoft.com/office/2006/metadata/properties" ma:root="true" ma:fieldsID="a6b16c019daf4d4f476e36aa2864883a" ns2:_="" ns3:_="">
    <xsd:import namespace="1742f647-34aa-47ad-81ff-611e282eb03c"/>
    <xsd:import namespace="2474bc95-ce3a-4b46-bc4a-5c320303d6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42f647-34aa-47ad-81ff-611e282eb0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08d44918-0402-4173-a38e-4345c47fbb3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74bc95-ce3a-4b46-bc4a-5c320303d6f9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742f647-34aa-47ad-81ff-611e282eb03c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9A7EF09-6F84-4786-B98A-DC5FCEEEE4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42f647-34aa-47ad-81ff-611e282eb03c"/>
    <ds:schemaRef ds:uri="2474bc95-ce3a-4b46-bc4a-5c320303d6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F39584E-4A0E-4755-9DA9-F94D90BECB6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0E5F4B-931B-4AAC-9F07-70B10D0C9B8D}">
  <ds:schemaRefs>
    <ds:schemaRef ds:uri="http://purl.org/dc/dcmitype/"/>
    <ds:schemaRef ds:uri="http://schemas.microsoft.com/office/2006/documentManagement/types"/>
    <ds:schemaRef ds:uri="http://www.w3.org/XML/1998/namespace"/>
    <ds:schemaRef ds:uri="1742f647-34aa-47ad-81ff-611e282eb03c"/>
    <ds:schemaRef ds:uri="http://purl.org/dc/elements/1.1/"/>
    <ds:schemaRef ds:uri="http://schemas.openxmlformats.org/package/2006/metadata/core-properties"/>
    <ds:schemaRef ds:uri="2474bc95-ce3a-4b46-bc4a-5c320303d6f9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1851</TotalTime>
  <Words>745</Words>
  <Application>Microsoft Office PowerPoint</Application>
  <PresentationFormat>Widescreen</PresentationFormat>
  <Paragraphs>140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-apple-system</vt:lpstr>
      <vt:lpstr>Arial</vt:lpstr>
      <vt:lpstr>Calibri</vt:lpstr>
      <vt:lpstr>Calibri Light</vt:lpstr>
      <vt:lpstr>Office Theme</vt:lpstr>
      <vt:lpstr>Heads Up!</vt:lpstr>
      <vt:lpstr>Urbanization</vt:lpstr>
      <vt:lpstr>L'urbanisation</vt:lpstr>
      <vt:lpstr>Can species be successful in cities?</vt:lpstr>
      <vt:lpstr>Can species be successful in cities?</vt:lpstr>
      <vt:lpstr>Urbanized species</vt:lpstr>
      <vt:lpstr>What about American crows?</vt:lpstr>
      <vt:lpstr>American crows in urban areas</vt:lpstr>
      <vt:lpstr>Vigilance and social foraging behavior</vt:lpstr>
      <vt:lpstr>Sentinels</vt:lpstr>
      <vt:lpstr>My objective</vt:lpstr>
      <vt:lpstr>Methods</vt:lpstr>
      <vt:lpstr>Crowkemon Go</vt:lpstr>
      <vt:lpstr>Methods</vt:lpstr>
      <vt:lpstr>Methods</vt:lpstr>
      <vt:lpstr>Proportion of time</vt:lpstr>
      <vt:lpstr>Peck rate</vt:lpstr>
      <vt:lpstr>Bout duration</vt:lpstr>
      <vt:lpstr>Effect sizes</vt:lpstr>
      <vt:lpstr>Bait</vt:lpstr>
      <vt:lpstr>Some caveats</vt:lpstr>
      <vt:lpstr>Conclusions</vt:lpstr>
      <vt:lpstr>Crowkémon Go</vt:lpstr>
      <vt:lpstr>Aknowledgements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Heads Up!</dc:title>
  <dc:creator>Alex Popescu</dc:creator>
  <cp:lastModifiedBy>Alex Popescu</cp:lastModifiedBy>
  <cp:revision>327</cp:revision>
  <dcterms:created xsi:type="dcterms:W3CDTF">2022-09-08T18:19:32Z</dcterms:created>
  <dcterms:modified xsi:type="dcterms:W3CDTF">2023-04-12T16:20:57Z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0x01010076D842EEC58A2744A2ADC524444A7A0D</vt:lpwstr>
  </property>
  <property fmtid="{D5CDD505-2E9C-101B-9397-08002B2CF9AE}" pid="3" name="_dlc_DocIdItemGuid">
    <vt:lpwstr>7b81993d-c2eb-4500-9987-7f530632b230</vt:lpwstr>
  </property>
  <property fmtid="{D5CDD505-2E9C-101B-9397-08002B2CF9AE}" pid="4" name="MediaServiceImageTags">
    <vt:lpwstr/>
  </property>
</Properties>
</file>